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385" r:id="rId3"/>
    <p:sldId id="400" r:id="rId4"/>
    <p:sldId id="386" r:id="rId5"/>
    <p:sldId id="395" r:id="rId6"/>
    <p:sldId id="388" r:id="rId7"/>
    <p:sldId id="391" r:id="rId8"/>
    <p:sldId id="382" r:id="rId9"/>
    <p:sldId id="410" r:id="rId10"/>
    <p:sldId id="387" r:id="rId11"/>
    <p:sldId id="390" r:id="rId12"/>
    <p:sldId id="397" r:id="rId13"/>
    <p:sldId id="396" r:id="rId14"/>
    <p:sldId id="355" r:id="rId15"/>
    <p:sldId id="398" r:id="rId16"/>
    <p:sldId id="392" r:id="rId17"/>
    <p:sldId id="406" r:id="rId18"/>
    <p:sldId id="259" r:id="rId19"/>
    <p:sldId id="403" r:id="rId20"/>
    <p:sldId id="267" r:id="rId21"/>
    <p:sldId id="405" r:id="rId22"/>
    <p:sldId id="407" r:id="rId23"/>
    <p:sldId id="408" r:id="rId24"/>
    <p:sldId id="402" r:id="rId25"/>
    <p:sldId id="409" r:id="rId26"/>
    <p:sldId id="366" r:id="rId27"/>
    <p:sldId id="393" r:id="rId28"/>
    <p:sldId id="394" r:id="rId2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ison Hertog" initials="AH" lastIdx="4" clrIdx="0">
    <p:extLst>
      <p:ext uri="{19B8F6BF-5375-455C-9EA6-DF929625EA0E}">
        <p15:presenceInfo xmlns:p15="http://schemas.microsoft.com/office/powerpoint/2012/main" userId="438deccd25a70b17" providerId="Windows Live"/>
      </p:ext>
    </p:extLst>
  </p:cmAuthor>
  <p:cmAuthor id="2" name="Jin, Tina (NIH/NCI) [E]" initials="JT([" lastIdx="2" clrIdx="1">
    <p:extLst>
      <p:ext uri="{19B8F6BF-5375-455C-9EA6-DF929625EA0E}">
        <p15:presenceInfo xmlns:p15="http://schemas.microsoft.com/office/powerpoint/2012/main" userId="S::jinx2@nih.gov::d740850b-1c79-440b-8d5e-20a76d3cb5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5034" autoAdjust="0"/>
  </p:normalViewPr>
  <p:slideViewPr>
    <p:cSldViewPr snapToGrid="0">
      <p:cViewPr varScale="1">
        <p:scale>
          <a:sx n="74" d="100"/>
          <a:sy n="74" d="100"/>
        </p:scale>
        <p:origin x="1013" y="77"/>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43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3.png"/><Relationship Id="rId6" Type="http://schemas.openxmlformats.org/officeDocument/2006/relationships/image" Target="../media/image29.svg"/><Relationship Id="rId5" Type="http://schemas.openxmlformats.org/officeDocument/2006/relationships/image" Target="../media/image25.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3.png"/><Relationship Id="rId6" Type="http://schemas.openxmlformats.org/officeDocument/2006/relationships/image" Target="../media/image29.svg"/><Relationship Id="rId5" Type="http://schemas.openxmlformats.org/officeDocument/2006/relationships/image" Target="../media/image25.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691E4D-B7DA-4C47-9549-E48ACC78B52B}"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A5187EB-7FB2-BB43-8EC6-64181A93B701}">
      <dgm:prSet/>
      <dgm:spPr/>
      <dgm:t>
        <a:bodyPr/>
        <a:lstStyle/>
        <a:p>
          <a:pPr>
            <a:lnSpc>
              <a:spcPct val="100000"/>
            </a:lnSpc>
            <a:defRPr cap="all"/>
          </a:pPr>
          <a:r>
            <a:rPr lang="en-US" b="1" dirty="0"/>
            <a:t>Evaluation must show below the average range performance. </a:t>
          </a:r>
        </a:p>
      </dgm:t>
    </dgm:pt>
    <dgm:pt modelId="{DF8B5A6E-6079-9F4B-AB8A-766CC297EEBA}" type="parTrans" cxnId="{58046FC9-F662-2942-99EA-48D562F36F30}">
      <dgm:prSet/>
      <dgm:spPr/>
      <dgm:t>
        <a:bodyPr/>
        <a:lstStyle/>
        <a:p>
          <a:endParaRPr lang="en-US"/>
        </a:p>
      </dgm:t>
    </dgm:pt>
    <dgm:pt modelId="{64EFD0D9-3981-C24B-9F28-F0077590BA08}" type="sibTrans" cxnId="{58046FC9-F662-2942-99EA-48D562F36F30}">
      <dgm:prSet/>
      <dgm:spPr/>
      <dgm:t>
        <a:bodyPr/>
        <a:lstStyle/>
        <a:p>
          <a:endParaRPr lang="en-US"/>
        </a:p>
      </dgm:t>
    </dgm:pt>
    <dgm:pt modelId="{03685750-FE88-064B-9DB0-261A88E57310}">
      <dgm:prSet/>
      <dgm:spPr/>
      <dgm:t>
        <a:bodyPr/>
        <a:lstStyle/>
        <a:p>
          <a:pPr>
            <a:lnSpc>
              <a:spcPct val="100000"/>
            </a:lnSpc>
            <a:defRPr cap="all"/>
          </a:pPr>
          <a:r>
            <a:rPr lang="en-US" b="1" dirty="0"/>
            <a:t>Distinguish impact of disability from English proficiency</a:t>
          </a:r>
        </a:p>
      </dgm:t>
    </dgm:pt>
    <dgm:pt modelId="{287BC6D9-33C1-364F-A2A6-98404D0B0870}" type="parTrans" cxnId="{CCD72158-1899-BE41-9FEB-40DB5142513B}">
      <dgm:prSet/>
      <dgm:spPr/>
      <dgm:t>
        <a:bodyPr/>
        <a:lstStyle/>
        <a:p>
          <a:endParaRPr lang="en-US"/>
        </a:p>
      </dgm:t>
    </dgm:pt>
    <dgm:pt modelId="{43F4DE6F-A6BE-BB45-8CED-270D527B24A0}" type="sibTrans" cxnId="{CCD72158-1899-BE41-9FEB-40DB5142513B}">
      <dgm:prSet/>
      <dgm:spPr/>
      <dgm:t>
        <a:bodyPr/>
        <a:lstStyle/>
        <a:p>
          <a:endParaRPr lang="en-US"/>
        </a:p>
      </dgm:t>
    </dgm:pt>
    <dgm:pt modelId="{D473DFF5-653D-7C46-B294-49ADEBA70602}">
      <dgm:prSet/>
      <dgm:spPr/>
      <dgm:t>
        <a:bodyPr/>
        <a:lstStyle/>
        <a:p>
          <a:pPr>
            <a:lnSpc>
              <a:spcPct val="100000"/>
            </a:lnSpc>
            <a:defRPr cap="all"/>
          </a:pPr>
          <a:r>
            <a:rPr lang="en-US" b="1" dirty="0"/>
            <a:t>Use the ADA “Condition, Manner and Duration” Paradigm</a:t>
          </a:r>
        </a:p>
      </dgm:t>
    </dgm:pt>
    <dgm:pt modelId="{6975C296-F908-0C4E-9A08-0BB8ACED07E7}" type="parTrans" cxnId="{FD7C6C2F-C241-CB4A-A458-117CCE45C55D}">
      <dgm:prSet/>
      <dgm:spPr/>
      <dgm:t>
        <a:bodyPr/>
        <a:lstStyle/>
        <a:p>
          <a:endParaRPr lang="en-US"/>
        </a:p>
      </dgm:t>
    </dgm:pt>
    <dgm:pt modelId="{BC9648AE-EB1A-4544-A4EE-0AC6CBB4A5ED}" type="sibTrans" cxnId="{FD7C6C2F-C241-CB4A-A458-117CCE45C55D}">
      <dgm:prSet/>
      <dgm:spPr/>
      <dgm:t>
        <a:bodyPr/>
        <a:lstStyle/>
        <a:p>
          <a:endParaRPr lang="en-US"/>
        </a:p>
      </dgm:t>
    </dgm:pt>
    <dgm:pt modelId="{4EEE9015-79D4-FE4D-94F1-16B89C918EDF}">
      <dgm:prSet/>
      <dgm:spPr/>
      <dgm:t>
        <a:bodyPr/>
        <a:lstStyle/>
        <a:p>
          <a:pPr>
            <a:lnSpc>
              <a:spcPct val="100000"/>
            </a:lnSpc>
            <a:defRPr cap="all"/>
          </a:pPr>
          <a:r>
            <a:rPr lang="en-US" b="1" dirty="0"/>
            <a:t>Rationale for Late Diagnosis to Include Documentation of Symptoms</a:t>
          </a:r>
        </a:p>
      </dgm:t>
    </dgm:pt>
    <dgm:pt modelId="{65E282BC-5193-8244-8D5C-A287650EEDCA}" type="parTrans" cxnId="{5E394FA6-F2AC-FD4D-B23E-595849DA0680}">
      <dgm:prSet/>
      <dgm:spPr/>
      <dgm:t>
        <a:bodyPr/>
        <a:lstStyle/>
        <a:p>
          <a:endParaRPr lang="en-US"/>
        </a:p>
      </dgm:t>
    </dgm:pt>
    <dgm:pt modelId="{4589909A-9CA1-5840-935F-70E17D16E495}" type="sibTrans" cxnId="{5E394FA6-F2AC-FD4D-B23E-595849DA0680}">
      <dgm:prSet/>
      <dgm:spPr/>
      <dgm:t>
        <a:bodyPr/>
        <a:lstStyle/>
        <a:p>
          <a:endParaRPr lang="en-US"/>
        </a:p>
      </dgm:t>
    </dgm:pt>
    <dgm:pt modelId="{5CF11332-A56C-403C-9E6B-D414ED860644}" type="pres">
      <dgm:prSet presAssocID="{D9691E4D-B7DA-4C47-9549-E48ACC78B52B}" presName="root" presStyleCnt="0">
        <dgm:presLayoutVars>
          <dgm:dir/>
          <dgm:resizeHandles val="exact"/>
        </dgm:presLayoutVars>
      </dgm:prSet>
      <dgm:spPr/>
      <dgm:t>
        <a:bodyPr/>
        <a:lstStyle/>
        <a:p>
          <a:endParaRPr lang="en-US"/>
        </a:p>
      </dgm:t>
    </dgm:pt>
    <dgm:pt modelId="{AF78F913-083C-4BE8-B764-D066A479C485}" type="pres">
      <dgm:prSet presAssocID="{1A5187EB-7FB2-BB43-8EC6-64181A93B701}" presName="compNode" presStyleCnt="0"/>
      <dgm:spPr/>
    </dgm:pt>
    <dgm:pt modelId="{1121E5EF-79CD-49ED-B1F6-D83BDDB4CDF5}" type="pres">
      <dgm:prSet presAssocID="{1A5187EB-7FB2-BB43-8EC6-64181A93B701}" presName="iconBgRect" presStyleLbl="bgShp" presStyleIdx="0" presStyleCnt="4"/>
      <dgm:spPr/>
    </dgm:pt>
    <dgm:pt modelId="{8200388F-6687-4950-B6A3-91049059949B}" type="pres">
      <dgm:prSet presAssocID="{1A5187EB-7FB2-BB43-8EC6-64181A93B70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Microscope"/>
        </a:ext>
      </dgm:extLst>
    </dgm:pt>
    <dgm:pt modelId="{70F8F1C6-82A8-4462-B56C-3D81610BEEF4}" type="pres">
      <dgm:prSet presAssocID="{1A5187EB-7FB2-BB43-8EC6-64181A93B701}" presName="spaceRect" presStyleCnt="0"/>
      <dgm:spPr/>
    </dgm:pt>
    <dgm:pt modelId="{12A95A57-F163-4B3B-9A18-685348D370AA}" type="pres">
      <dgm:prSet presAssocID="{1A5187EB-7FB2-BB43-8EC6-64181A93B701}" presName="textRect" presStyleLbl="revTx" presStyleIdx="0" presStyleCnt="4">
        <dgm:presLayoutVars>
          <dgm:chMax val="1"/>
          <dgm:chPref val="1"/>
        </dgm:presLayoutVars>
      </dgm:prSet>
      <dgm:spPr/>
      <dgm:t>
        <a:bodyPr/>
        <a:lstStyle/>
        <a:p>
          <a:endParaRPr lang="en-US"/>
        </a:p>
      </dgm:t>
    </dgm:pt>
    <dgm:pt modelId="{5BD38DFF-A860-4DF8-BEFD-073732AE24A3}" type="pres">
      <dgm:prSet presAssocID="{64EFD0D9-3981-C24B-9F28-F0077590BA08}" presName="sibTrans" presStyleCnt="0"/>
      <dgm:spPr/>
    </dgm:pt>
    <dgm:pt modelId="{43057747-7948-4B4C-B5D1-B8B887E8C322}" type="pres">
      <dgm:prSet presAssocID="{03685750-FE88-064B-9DB0-261A88E57310}" presName="compNode" presStyleCnt="0"/>
      <dgm:spPr/>
    </dgm:pt>
    <dgm:pt modelId="{3DD9FF80-7CD2-4126-8116-53BB0EB42EDE}" type="pres">
      <dgm:prSet presAssocID="{03685750-FE88-064B-9DB0-261A88E57310}" presName="iconBgRect" presStyleLbl="bgShp" presStyleIdx="1" presStyleCnt="4"/>
      <dgm:spPr/>
    </dgm:pt>
    <dgm:pt modelId="{79C4F262-D650-451E-A1D7-9FCD69F7A897}" type="pres">
      <dgm:prSet presAssocID="{03685750-FE88-064B-9DB0-261A88E57310}" presName="iconRect" presStyleLbl="node1" presStyleIdx="1" presStyleCnt="4" custLinFactNeighborX="0" custLinFactNeighborY="13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US"/>
        </a:p>
      </dgm:t>
      <dgm:extLst/>
    </dgm:pt>
    <dgm:pt modelId="{ED1CFAE1-1CED-4DDC-B830-AA2D0E4116C8}" type="pres">
      <dgm:prSet presAssocID="{03685750-FE88-064B-9DB0-261A88E57310}" presName="spaceRect" presStyleCnt="0"/>
      <dgm:spPr/>
    </dgm:pt>
    <dgm:pt modelId="{D2AEA50D-2223-40C2-869A-0EFB4CF039C4}" type="pres">
      <dgm:prSet presAssocID="{03685750-FE88-064B-9DB0-261A88E57310}" presName="textRect" presStyleLbl="revTx" presStyleIdx="1" presStyleCnt="4">
        <dgm:presLayoutVars>
          <dgm:chMax val="1"/>
          <dgm:chPref val="1"/>
        </dgm:presLayoutVars>
      </dgm:prSet>
      <dgm:spPr/>
      <dgm:t>
        <a:bodyPr/>
        <a:lstStyle/>
        <a:p>
          <a:endParaRPr lang="en-US"/>
        </a:p>
      </dgm:t>
    </dgm:pt>
    <dgm:pt modelId="{788F3E35-A413-4047-BF6F-9BDCF5374D5B}" type="pres">
      <dgm:prSet presAssocID="{43F4DE6F-A6BE-BB45-8CED-270D527B24A0}" presName="sibTrans" presStyleCnt="0"/>
      <dgm:spPr/>
    </dgm:pt>
    <dgm:pt modelId="{65B3DD37-4953-4FDE-ADD4-2B5AD9D9D4EA}" type="pres">
      <dgm:prSet presAssocID="{D473DFF5-653D-7C46-B294-49ADEBA70602}" presName="compNode" presStyleCnt="0"/>
      <dgm:spPr/>
    </dgm:pt>
    <dgm:pt modelId="{9BCFE7A9-D0AA-4AB7-9B5B-A59D3D32C22F}" type="pres">
      <dgm:prSet presAssocID="{D473DFF5-653D-7C46-B294-49ADEBA70602}" presName="iconBgRect" presStyleLbl="bgShp" presStyleIdx="2" presStyleCnt="4"/>
      <dgm:spPr/>
    </dgm:pt>
    <dgm:pt modelId="{45ECBF93-DCD3-4F7E-9612-2E447F33EBC0}" type="pres">
      <dgm:prSet presAssocID="{D473DFF5-653D-7C46-B294-49ADEBA70602}" presName="iconRect" presStyleLbl="node1" presStyleIdx="2" presStyleCnt="4" custLinFactNeighborX="3428" custLinFactNeighborY="4324"/>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t>
        <a:bodyPr/>
        <a:lstStyle/>
        <a:p>
          <a:endParaRPr lang="en-US"/>
        </a:p>
      </dgm:t>
      <dgm:extLst/>
    </dgm:pt>
    <dgm:pt modelId="{5DD80A94-56E4-4498-8026-A5E54196EE81}" type="pres">
      <dgm:prSet presAssocID="{D473DFF5-653D-7C46-B294-49ADEBA70602}" presName="spaceRect" presStyleCnt="0"/>
      <dgm:spPr/>
    </dgm:pt>
    <dgm:pt modelId="{ABFB2DD5-E7CC-41F6-B49C-314C78A8862E}" type="pres">
      <dgm:prSet presAssocID="{D473DFF5-653D-7C46-B294-49ADEBA70602}" presName="textRect" presStyleLbl="revTx" presStyleIdx="2" presStyleCnt="4">
        <dgm:presLayoutVars>
          <dgm:chMax val="1"/>
          <dgm:chPref val="1"/>
        </dgm:presLayoutVars>
      </dgm:prSet>
      <dgm:spPr/>
      <dgm:t>
        <a:bodyPr/>
        <a:lstStyle/>
        <a:p>
          <a:endParaRPr lang="en-US"/>
        </a:p>
      </dgm:t>
    </dgm:pt>
    <dgm:pt modelId="{405FBDCF-A137-4FEC-8DF1-F7B15B07D447}" type="pres">
      <dgm:prSet presAssocID="{BC9648AE-EB1A-4544-A4EE-0AC6CBB4A5ED}" presName="sibTrans" presStyleCnt="0"/>
      <dgm:spPr/>
    </dgm:pt>
    <dgm:pt modelId="{956A8D53-FD50-4B95-8A60-F81FFC72780D}" type="pres">
      <dgm:prSet presAssocID="{4EEE9015-79D4-FE4D-94F1-16B89C918EDF}" presName="compNode" presStyleCnt="0"/>
      <dgm:spPr/>
    </dgm:pt>
    <dgm:pt modelId="{456AF9EA-CD59-402F-A80C-37DF3BB7542A}" type="pres">
      <dgm:prSet presAssocID="{4EEE9015-79D4-FE4D-94F1-16B89C918EDF}" presName="iconBgRect" presStyleLbl="bgShp" presStyleIdx="3" presStyleCnt="4"/>
      <dgm:spPr/>
    </dgm:pt>
    <dgm:pt modelId="{13A212BD-5558-4C65-A17D-94E115933053}" type="pres">
      <dgm:prSet presAssocID="{4EEE9015-79D4-FE4D-94F1-16B89C918ED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dgm:pt>
    <dgm:pt modelId="{A18D7D56-AB72-4CAC-903D-5778EFAB6F0B}" type="pres">
      <dgm:prSet presAssocID="{4EEE9015-79D4-FE4D-94F1-16B89C918EDF}" presName="spaceRect" presStyleCnt="0"/>
      <dgm:spPr/>
    </dgm:pt>
    <dgm:pt modelId="{337EDA5C-449F-4F05-ABF0-D8546CF40330}" type="pres">
      <dgm:prSet presAssocID="{4EEE9015-79D4-FE4D-94F1-16B89C918EDF}" presName="textRect" presStyleLbl="revTx" presStyleIdx="3" presStyleCnt="4">
        <dgm:presLayoutVars>
          <dgm:chMax val="1"/>
          <dgm:chPref val="1"/>
        </dgm:presLayoutVars>
      </dgm:prSet>
      <dgm:spPr/>
      <dgm:t>
        <a:bodyPr/>
        <a:lstStyle/>
        <a:p>
          <a:endParaRPr lang="en-US"/>
        </a:p>
      </dgm:t>
    </dgm:pt>
  </dgm:ptLst>
  <dgm:cxnLst>
    <dgm:cxn modelId="{5E394FA6-F2AC-FD4D-B23E-595849DA0680}" srcId="{D9691E4D-B7DA-4C47-9549-E48ACC78B52B}" destId="{4EEE9015-79D4-FE4D-94F1-16B89C918EDF}" srcOrd="3" destOrd="0" parTransId="{65E282BC-5193-8244-8D5C-A287650EEDCA}" sibTransId="{4589909A-9CA1-5840-935F-70E17D16E495}"/>
    <dgm:cxn modelId="{610B675B-8810-C842-9D70-40B5058C23D4}" type="presOf" srcId="{D9691E4D-B7DA-4C47-9549-E48ACC78B52B}" destId="{5CF11332-A56C-403C-9E6B-D414ED860644}" srcOrd="0" destOrd="0" presId="urn:microsoft.com/office/officeart/2018/5/layout/IconCircleLabelList"/>
    <dgm:cxn modelId="{F2D94366-0C14-7F4C-9241-A74634CC5653}" type="presOf" srcId="{1A5187EB-7FB2-BB43-8EC6-64181A93B701}" destId="{12A95A57-F163-4B3B-9A18-685348D370AA}" srcOrd="0" destOrd="0" presId="urn:microsoft.com/office/officeart/2018/5/layout/IconCircleLabelList"/>
    <dgm:cxn modelId="{58046FC9-F662-2942-99EA-48D562F36F30}" srcId="{D9691E4D-B7DA-4C47-9549-E48ACC78B52B}" destId="{1A5187EB-7FB2-BB43-8EC6-64181A93B701}" srcOrd="0" destOrd="0" parTransId="{DF8B5A6E-6079-9F4B-AB8A-766CC297EEBA}" sibTransId="{64EFD0D9-3981-C24B-9F28-F0077590BA08}"/>
    <dgm:cxn modelId="{FD7C6C2F-C241-CB4A-A458-117CCE45C55D}" srcId="{D9691E4D-B7DA-4C47-9549-E48ACC78B52B}" destId="{D473DFF5-653D-7C46-B294-49ADEBA70602}" srcOrd="2" destOrd="0" parTransId="{6975C296-F908-0C4E-9A08-0BB8ACED07E7}" sibTransId="{BC9648AE-EB1A-4544-A4EE-0AC6CBB4A5ED}"/>
    <dgm:cxn modelId="{CCD72158-1899-BE41-9FEB-40DB5142513B}" srcId="{D9691E4D-B7DA-4C47-9549-E48ACC78B52B}" destId="{03685750-FE88-064B-9DB0-261A88E57310}" srcOrd="1" destOrd="0" parTransId="{287BC6D9-33C1-364F-A2A6-98404D0B0870}" sibTransId="{43F4DE6F-A6BE-BB45-8CED-270D527B24A0}"/>
    <dgm:cxn modelId="{AF9AA7EF-AF0B-3341-8F27-E7FA6902C878}" type="presOf" srcId="{4EEE9015-79D4-FE4D-94F1-16B89C918EDF}" destId="{337EDA5C-449F-4F05-ABF0-D8546CF40330}" srcOrd="0" destOrd="0" presId="urn:microsoft.com/office/officeart/2018/5/layout/IconCircleLabelList"/>
    <dgm:cxn modelId="{A01D9299-B816-354C-99C8-F21A4EA99562}" type="presOf" srcId="{D473DFF5-653D-7C46-B294-49ADEBA70602}" destId="{ABFB2DD5-E7CC-41F6-B49C-314C78A8862E}" srcOrd="0" destOrd="0" presId="urn:microsoft.com/office/officeart/2018/5/layout/IconCircleLabelList"/>
    <dgm:cxn modelId="{E52EF6C1-5FA5-D84C-892F-48670D85BA29}" type="presOf" srcId="{03685750-FE88-064B-9DB0-261A88E57310}" destId="{D2AEA50D-2223-40C2-869A-0EFB4CF039C4}" srcOrd="0" destOrd="0" presId="urn:microsoft.com/office/officeart/2018/5/layout/IconCircleLabelList"/>
    <dgm:cxn modelId="{1D4299FD-B81F-C045-8A67-B37D184D2C54}" type="presParOf" srcId="{5CF11332-A56C-403C-9E6B-D414ED860644}" destId="{AF78F913-083C-4BE8-B764-D066A479C485}" srcOrd="0" destOrd="0" presId="urn:microsoft.com/office/officeart/2018/5/layout/IconCircleLabelList"/>
    <dgm:cxn modelId="{AE4D99BA-F421-EA4F-96F7-4E953B13B8FD}" type="presParOf" srcId="{AF78F913-083C-4BE8-B764-D066A479C485}" destId="{1121E5EF-79CD-49ED-B1F6-D83BDDB4CDF5}" srcOrd="0" destOrd="0" presId="urn:microsoft.com/office/officeart/2018/5/layout/IconCircleLabelList"/>
    <dgm:cxn modelId="{38E635E4-B482-BA4C-872D-EE1C1EFD9014}" type="presParOf" srcId="{AF78F913-083C-4BE8-B764-D066A479C485}" destId="{8200388F-6687-4950-B6A3-91049059949B}" srcOrd="1" destOrd="0" presId="urn:microsoft.com/office/officeart/2018/5/layout/IconCircleLabelList"/>
    <dgm:cxn modelId="{4C61A87A-552E-894A-8CCE-923A8834216C}" type="presParOf" srcId="{AF78F913-083C-4BE8-B764-D066A479C485}" destId="{70F8F1C6-82A8-4462-B56C-3D81610BEEF4}" srcOrd="2" destOrd="0" presId="urn:microsoft.com/office/officeart/2018/5/layout/IconCircleLabelList"/>
    <dgm:cxn modelId="{BF928CAF-6E09-0845-9D73-44168AA15CFA}" type="presParOf" srcId="{AF78F913-083C-4BE8-B764-D066A479C485}" destId="{12A95A57-F163-4B3B-9A18-685348D370AA}" srcOrd="3" destOrd="0" presId="urn:microsoft.com/office/officeart/2018/5/layout/IconCircleLabelList"/>
    <dgm:cxn modelId="{E50B68BD-A147-4845-B883-4CCC4BD7380F}" type="presParOf" srcId="{5CF11332-A56C-403C-9E6B-D414ED860644}" destId="{5BD38DFF-A860-4DF8-BEFD-073732AE24A3}" srcOrd="1" destOrd="0" presId="urn:microsoft.com/office/officeart/2018/5/layout/IconCircleLabelList"/>
    <dgm:cxn modelId="{473FA8A9-0D41-4544-A0C9-511BFAE225CA}" type="presParOf" srcId="{5CF11332-A56C-403C-9E6B-D414ED860644}" destId="{43057747-7948-4B4C-B5D1-B8B887E8C322}" srcOrd="2" destOrd="0" presId="urn:microsoft.com/office/officeart/2018/5/layout/IconCircleLabelList"/>
    <dgm:cxn modelId="{FEC8AD2A-CA26-6240-8360-94E69C708CDD}" type="presParOf" srcId="{43057747-7948-4B4C-B5D1-B8B887E8C322}" destId="{3DD9FF80-7CD2-4126-8116-53BB0EB42EDE}" srcOrd="0" destOrd="0" presId="urn:microsoft.com/office/officeart/2018/5/layout/IconCircleLabelList"/>
    <dgm:cxn modelId="{318E8284-99FC-214F-8A28-698746EFD1F6}" type="presParOf" srcId="{43057747-7948-4B4C-B5D1-B8B887E8C322}" destId="{79C4F262-D650-451E-A1D7-9FCD69F7A897}" srcOrd="1" destOrd="0" presId="urn:microsoft.com/office/officeart/2018/5/layout/IconCircleLabelList"/>
    <dgm:cxn modelId="{BB34E810-5563-734A-B6C9-19674149A3A8}" type="presParOf" srcId="{43057747-7948-4B4C-B5D1-B8B887E8C322}" destId="{ED1CFAE1-1CED-4DDC-B830-AA2D0E4116C8}" srcOrd="2" destOrd="0" presId="urn:microsoft.com/office/officeart/2018/5/layout/IconCircleLabelList"/>
    <dgm:cxn modelId="{E459D5EB-91F1-DC4D-8BE4-7B83E81D9F9C}" type="presParOf" srcId="{43057747-7948-4B4C-B5D1-B8B887E8C322}" destId="{D2AEA50D-2223-40C2-869A-0EFB4CF039C4}" srcOrd="3" destOrd="0" presId="urn:microsoft.com/office/officeart/2018/5/layout/IconCircleLabelList"/>
    <dgm:cxn modelId="{292D448A-C1BA-4C4D-87DA-0C8C582F5B7E}" type="presParOf" srcId="{5CF11332-A56C-403C-9E6B-D414ED860644}" destId="{788F3E35-A413-4047-BF6F-9BDCF5374D5B}" srcOrd="3" destOrd="0" presId="urn:microsoft.com/office/officeart/2018/5/layout/IconCircleLabelList"/>
    <dgm:cxn modelId="{3FB2F8D9-3BAB-C842-A898-86194C0487D4}" type="presParOf" srcId="{5CF11332-A56C-403C-9E6B-D414ED860644}" destId="{65B3DD37-4953-4FDE-ADD4-2B5AD9D9D4EA}" srcOrd="4" destOrd="0" presId="urn:microsoft.com/office/officeart/2018/5/layout/IconCircleLabelList"/>
    <dgm:cxn modelId="{0BDF4F3D-F71C-0947-AA84-E6BAA24D245D}" type="presParOf" srcId="{65B3DD37-4953-4FDE-ADD4-2B5AD9D9D4EA}" destId="{9BCFE7A9-D0AA-4AB7-9B5B-A59D3D32C22F}" srcOrd="0" destOrd="0" presId="urn:microsoft.com/office/officeart/2018/5/layout/IconCircleLabelList"/>
    <dgm:cxn modelId="{F905EA26-8370-8343-B71B-FA62B862C700}" type="presParOf" srcId="{65B3DD37-4953-4FDE-ADD4-2B5AD9D9D4EA}" destId="{45ECBF93-DCD3-4F7E-9612-2E447F33EBC0}" srcOrd="1" destOrd="0" presId="urn:microsoft.com/office/officeart/2018/5/layout/IconCircleLabelList"/>
    <dgm:cxn modelId="{3E260029-AC61-2047-80BF-1160B2C5E376}" type="presParOf" srcId="{65B3DD37-4953-4FDE-ADD4-2B5AD9D9D4EA}" destId="{5DD80A94-56E4-4498-8026-A5E54196EE81}" srcOrd="2" destOrd="0" presId="urn:microsoft.com/office/officeart/2018/5/layout/IconCircleLabelList"/>
    <dgm:cxn modelId="{7C8D2B90-8345-F541-9D86-37BC2F3B7F01}" type="presParOf" srcId="{65B3DD37-4953-4FDE-ADD4-2B5AD9D9D4EA}" destId="{ABFB2DD5-E7CC-41F6-B49C-314C78A8862E}" srcOrd="3" destOrd="0" presId="urn:microsoft.com/office/officeart/2018/5/layout/IconCircleLabelList"/>
    <dgm:cxn modelId="{E3C67570-B714-6149-9546-F2C675035CBF}" type="presParOf" srcId="{5CF11332-A56C-403C-9E6B-D414ED860644}" destId="{405FBDCF-A137-4FEC-8DF1-F7B15B07D447}" srcOrd="5" destOrd="0" presId="urn:microsoft.com/office/officeart/2018/5/layout/IconCircleLabelList"/>
    <dgm:cxn modelId="{9B3FF138-8570-544F-8F9B-6F7C87E16311}" type="presParOf" srcId="{5CF11332-A56C-403C-9E6B-D414ED860644}" destId="{956A8D53-FD50-4B95-8A60-F81FFC72780D}" srcOrd="6" destOrd="0" presId="urn:microsoft.com/office/officeart/2018/5/layout/IconCircleLabelList"/>
    <dgm:cxn modelId="{6478AC45-AE61-7C4A-B9F3-F15F6513698C}" type="presParOf" srcId="{956A8D53-FD50-4B95-8A60-F81FFC72780D}" destId="{456AF9EA-CD59-402F-A80C-37DF3BB7542A}" srcOrd="0" destOrd="0" presId="urn:microsoft.com/office/officeart/2018/5/layout/IconCircleLabelList"/>
    <dgm:cxn modelId="{EDAD92DF-EB54-D34C-B6F1-70ED3858A5E0}" type="presParOf" srcId="{956A8D53-FD50-4B95-8A60-F81FFC72780D}" destId="{13A212BD-5558-4C65-A17D-94E115933053}" srcOrd="1" destOrd="0" presId="urn:microsoft.com/office/officeart/2018/5/layout/IconCircleLabelList"/>
    <dgm:cxn modelId="{F701933A-0CF9-A347-BFA4-5622BA20211B}" type="presParOf" srcId="{956A8D53-FD50-4B95-8A60-F81FFC72780D}" destId="{A18D7D56-AB72-4CAC-903D-5778EFAB6F0B}" srcOrd="2" destOrd="0" presId="urn:microsoft.com/office/officeart/2018/5/layout/IconCircleLabelList"/>
    <dgm:cxn modelId="{E4C3855C-2F0B-294B-A3EA-37BA04D6C316}" type="presParOf" srcId="{956A8D53-FD50-4B95-8A60-F81FFC72780D}" destId="{337EDA5C-449F-4F05-ABF0-D8546CF40330}"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1E5EF-79CD-49ED-B1F6-D83BDDB4CDF5}">
      <dsp:nvSpPr>
        <dsp:cNvPr id="0" name=""/>
        <dsp:cNvSpPr/>
      </dsp:nvSpPr>
      <dsp:spPr>
        <a:xfrm>
          <a:off x="800671" y="381689"/>
          <a:ext cx="1256587" cy="12565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0388F-6687-4950-B6A3-91049059949B}">
      <dsp:nvSpPr>
        <dsp:cNvPr id="0" name=""/>
        <dsp:cNvSpPr/>
      </dsp:nvSpPr>
      <dsp:spPr>
        <a:xfrm>
          <a:off x="1068468" y="649487"/>
          <a:ext cx="720993" cy="7209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A95A57-F163-4B3B-9A18-685348D370AA}">
      <dsp:nvSpPr>
        <dsp:cNvPr id="0" name=""/>
        <dsp:cNvSpPr/>
      </dsp:nvSpPr>
      <dsp:spPr>
        <a:xfrm>
          <a:off x="398975" y="2029674"/>
          <a:ext cx="20599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en-US" sz="1100" b="1" kern="1200" dirty="0"/>
            <a:t>Evaluation must show below the average range performance. </a:t>
          </a:r>
        </a:p>
      </dsp:txBody>
      <dsp:txXfrm>
        <a:off x="398975" y="2029674"/>
        <a:ext cx="2059980" cy="720000"/>
      </dsp:txXfrm>
    </dsp:sp>
    <dsp:sp modelId="{3DD9FF80-7CD2-4126-8116-53BB0EB42EDE}">
      <dsp:nvSpPr>
        <dsp:cNvPr id="0" name=""/>
        <dsp:cNvSpPr/>
      </dsp:nvSpPr>
      <dsp:spPr>
        <a:xfrm>
          <a:off x="3221147" y="381689"/>
          <a:ext cx="1256587" cy="12565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C4F262-D650-451E-A1D7-9FCD69F7A897}">
      <dsp:nvSpPr>
        <dsp:cNvPr id="0" name=""/>
        <dsp:cNvSpPr/>
      </dsp:nvSpPr>
      <dsp:spPr>
        <a:xfrm>
          <a:off x="3488945" y="650460"/>
          <a:ext cx="720993" cy="7209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AEA50D-2223-40C2-869A-0EFB4CF039C4}">
      <dsp:nvSpPr>
        <dsp:cNvPr id="0" name=""/>
        <dsp:cNvSpPr/>
      </dsp:nvSpPr>
      <dsp:spPr>
        <a:xfrm>
          <a:off x="2819451" y="2029674"/>
          <a:ext cx="20599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en-US" sz="1100" b="1" kern="1200" dirty="0"/>
            <a:t>Distinguish impact of disability from English proficiency</a:t>
          </a:r>
        </a:p>
      </dsp:txBody>
      <dsp:txXfrm>
        <a:off x="2819451" y="2029674"/>
        <a:ext cx="2059980" cy="720000"/>
      </dsp:txXfrm>
    </dsp:sp>
    <dsp:sp modelId="{9BCFE7A9-D0AA-4AB7-9B5B-A59D3D32C22F}">
      <dsp:nvSpPr>
        <dsp:cNvPr id="0" name=""/>
        <dsp:cNvSpPr/>
      </dsp:nvSpPr>
      <dsp:spPr>
        <a:xfrm>
          <a:off x="5641624" y="381689"/>
          <a:ext cx="1256587" cy="12565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ECBF93-DCD3-4F7E-9612-2E447F33EBC0}">
      <dsp:nvSpPr>
        <dsp:cNvPr id="0" name=""/>
        <dsp:cNvSpPr/>
      </dsp:nvSpPr>
      <dsp:spPr>
        <a:xfrm>
          <a:off x="5934137" y="680663"/>
          <a:ext cx="720993" cy="720993"/>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FB2DD5-E7CC-41F6-B49C-314C78A8862E}">
      <dsp:nvSpPr>
        <dsp:cNvPr id="0" name=""/>
        <dsp:cNvSpPr/>
      </dsp:nvSpPr>
      <dsp:spPr>
        <a:xfrm>
          <a:off x="5239928" y="2029674"/>
          <a:ext cx="20599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en-US" sz="1100" b="1" kern="1200" dirty="0"/>
            <a:t>Use the ADA “Condition, Manner and Duration” Paradigm</a:t>
          </a:r>
        </a:p>
      </dsp:txBody>
      <dsp:txXfrm>
        <a:off x="5239928" y="2029674"/>
        <a:ext cx="2059980" cy="720000"/>
      </dsp:txXfrm>
    </dsp:sp>
    <dsp:sp modelId="{456AF9EA-CD59-402F-A80C-37DF3BB7542A}">
      <dsp:nvSpPr>
        <dsp:cNvPr id="0" name=""/>
        <dsp:cNvSpPr/>
      </dsp:nvSpPr>
      <dsp:spPr>
        <a:xfrm>
          <a:off x="8062100" y="381689"/>
          <a:ext cx="1256587" cy="12565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A212BD-5558-4C65-A17D-94E115933053}">
      <dsp:nvSpPr>
        <dsp:cNvPr id="0" name=""/>
        <dsp:cNvSpPr/>
      </dsp:nvSpPr>
      <dsp:spPr>
        <a:xfrm>
          <a:off x="8329898" y="649487"/>
          <a:ext cx="720993" cy="7209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7EDA5C-449F-4F05-ABF0-D8546CF40330}">
      <dsp:nvSpPr>
        <dsp:cNvPr id="0" name=""/>
        <dsp:cNvSpPr/>
      </dsp:nvSpPr>
      <dsp:spPr>
        <a:xfrm>
          <a:off x="7660404" y="2029674"/>
          <a:ext cx="20599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en-US" sz="1100" b="1" kern="1200" dirty="0"/>
            <a:t>Rationale for Late Diagnosis to Include Documentation of Symptoms</a:t>
          </a:r>
        </a:p>
      </dsp:txBody>
      <dsp:txXfrm>
        <a:off x="7660404" y="2029674"/>
        <a:ext cx="205998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25T19:37:38.426"/>
    </inkml:context>
    <inkml:brush xml:id="br0">
      <inkml:brushProperty name="width" value="0.1" units="cm"/>
      <inkml:brushProperty name="height" value="0.1" units="cm"/>
      <inkml:brushProperty name="color" value="#E71224"/>
    </inkml:brush>
  </inkml:definitions>
  <inkml:trace contextRef="#ctx0" brushRef="#br0">8445 1255 24575,'-9'-30'0,"-6"-10"0,-5-7 0,-3-4 0,1 5 0,-5 0 0,-3 2 0,-14-15 0,9 20 0,-5-4 0,-8-8 0,-6-2-420,7 8 0,-4-1 0,1 1 420,-18-16 0,-1 1 0,16 16 0,-1 0 0,2 3 0,-6-4 0,2 4-173,-3 0 0,-1 2 173,3 8 0,-1 3 0,1 6 0,0 3 0,2 2 0,-1 3 0,-5 4 0,0 4 0,1 2 0,-2 2 0,-19 2 0,-2 2-495,8 1 0,-2 1 495,-20 1 0,-3 0 0,7 1 0,-1 1-634,26-1 1,-1 0 0,-3 0 633,-14 0 0,-2-1 0,-2 0-505,-6 1 1,-1 0 0,-1 0 504,21-3 0,-2 0 0,0-1 0,-1 1 0,-8 1 0,-2-1 0,0 1 0,3-1 0,6-2 0,2 0 0,1-1 0,1 2 0,-20 2 0,2 1 0,1 0-451,0 0 0,1 1 1,3 2 450,12 1 0,2 2 0,2 1-109,4 1 0,1 1 1,-1 2 108,-4 2 0,0 2 0,4 1 0,-10 3 0,1 2 0,10-5 0,-3 2 0,3-1 0,-14 4 0,-1 0 0,4-4 0,-5 1 0,2-2-83,13-4 1,1 0-1,-4-1 83,0 0 0,-6-1 0,-1 0 0,3 1 0,-17 3 0,1 0 0,2 1 0,3-1 0,2 0 0,1 3 391,1 4 0,1 4 0,7 0-391,0 5 0,5 5 549,-14 12 1,6 3-550,25-13 0,4 2 0,-8 14 0,2 4 0,8 0 0,4 1 0,0 2 0,1 2 0,-8 16 0,2 1 0,13-16 0,2 1 0,7-8 0,-1 3 0,4-1 0,-1 14 0,5 2 0,6-13 0,0 4 0,3-3 0,2 11 0,4-1 0,0 20 0,2 1 0,2-15 0,1-2 0,-1-1 0,2 2 0,-1 10 0,0-2 0,-1-20 0,2 1 0,2 26 0,2 0 0,1-22 0,2 0 90,2-8 0,2 3 0,1-3-90,3 13 0,2 0 0,-2-11 0,3 3 0,-1-2 0,5 25 0,0-3 0,2-2 0,0-1-1789,3 2 1,-1-4 1788,-6-25 0,1-2 0,5 13 0,-1-1 332,-5-20 1,-1 0-333,4 15 0,2 0 0,-1-6 0,0-2 0,-1 0 0,1 0 0,4 4 0,0-2 0,-6-11 0,0 1 0,7 14 0,1 1 0,-7-12 0,0 1 0,9 17 0,1 2 0,-4-6 0,0-1 0,2 0 0,0 1 0,5 5 0,0-2 0,-7-18 0,3-1 0,12 18 0,3 0 0,-8-17 0,1-1 0,15 16 0,0 0 0,-12-16 0,0-1 0,11 12 0,0 1-38,-4-2 0,1-1 38,1 0 0,1 1 0,10 8 0,-1-1 0,-14-21 0,0-1 0,8 6 0,0-4 761,20 10-761,-32-29 0,-1-2 6371,23 10-6371,14 3 339,-8-6-339,-1 0 910,17 2-910,-7-1 0,-16-10 0,4 2-527,-9-1 0,2 1 527,26 12 0,2 0 0,-19-7 0,1-1 0,18 8 0,1-1 0,-13-8 0,-1-3 0,-3-1 0,2-2 0,3-2 0,0-3-305,-19-6 1,1-1 304,18 2 0,1 0 0,-14-3 0,2 1-788,26 6 1,4 1 787,-30-6 0,1 1 0,0 0 0,4 2 0,0 0 0,3 1 0,8 2 0,3 1 0,-5-1 0,11 3 0,-3-3-287,-19-6 0,2-2 0,-5-2 287,2-2 0,-2-5 388,7-8 1,-3-4-389,-21-1 0,-2-2 278,1-7 0,-3-2-278,30-19 1618,-8 2-1618,-1 0 1016,-21 9-1016,5-2 132,-16 7-132,8-3 0,-3-1 0,5-2 0,13-10 0,-7 5 0,29-16 0,-13 3 0,-19 11 0,1-2 0,-11 4 0,0-3 0,9-13 0,-2-4 0,-9 4 0,-4-2 0,-1-1 0,-2-3 0,-2-9 0,-4 0 0,-6 8 0,0 0-232,3-15 1,0-2 231,-4 14 0,1-1 0,6-16 0,0 0 0,-4 15 0,0 0 0,8-18 0,-1-1 0,-4 8 0,-2 1 0,1 3 0,0-1 0,0-6 0,-1 2 0,-7 18 0,0 0 0,4-11 0,-1-1 0,-5 16 0,0 0 0,1-12 0,-1-2 0,-2 5 0,-3 1 0,-1-4 0,-2-1 0,-2-10 0,-1 1 0,-1 14 0,0-1 0,-2-15 0,0 1 0,1 19 0,0 2 0,-1-8 0,1 2 0,5-28 0,-2 38 0,1-1 0,7-47 0,-7 45 0,-1-1 0,1-10 0,0-1 0,-2 10 0,-1-2 0,1-15 0,0-1 0,0 14 0,-1 0 0,1-15 0,0 0 0,0 14 0,1-1-321,0-15 0,1-1 321,1 6 0,1 0 0,-1 1 0,1-1 0,1-8 0,-1 2 0,-2 16 0,-1-1 0,1-18 0,-1 1 0,0 16 0,-1 0 0,0-17 0,0-2 0,0 10 0,1 0 0,1 2 0,0-1 0,1-5 0,0 4 0,0 15 0,0 0 0,3-9 0,-1 1 0,0-33 224,-1 44 0,-1 2-224,1-17 0,1-1 0,-1 16 657,-1 7-657,3-5 0,-1 6 0,7-14 0,-5 4 0,1-13 0,-7 13 0,-2 3 0,-1 5 0,0 15 0,0-5 0,1 15 0,0-3 0,2 10 0,-2 4 0,1 5 0,-2 5 0,1 0 0,0-2 0,-1-1 0,2-3 0,0-3 0,2-3 0,-1 0 0,1-4 0,0 6 0,-2 2 0,-1 5 0,-2 5 0,-5 1 0,1 0 0,-3 1 0,1 2 0,2 0 0,2 0 0,0 1 0,1-1 0,1-1 0,0-1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737F868-91FE-4C46-B9DB-26348D657CAF}" type="datetimeFigureOut">
              <a:rPr lang="en-US" smtClean="0"/>
              <a:t>3/26/2021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6937385-36B9-4112-8B1D-BAD092740DA9}" type="slidenum">
              <a:rPr lang="en-US" smtClean="0"/>
              <a:t>‹#›</a:t>
            </a:fld>
            <a:endParaRPr lang="en-US"/>
          </a:p>
        </p:txBody>
      </p:sp>
    </p:spTree>
    <p:extLst>
      <p:ext uri="{BB962C8B-B14F-4D97-AF65-F5344CB8AC3E}">
        <p14:creationId xmlns:p14="http://schemas.microsoft.com/office/powerpoint/2010/main" val="2233600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6937385-36B9-4112-8B1D-BAD092740DA9}" type="slidenum">
              <a:rPr lang="en-US" smtClean="0"/>
              <a:t>1</a:t>
            </a:fld>
            <a:endParaRPr lang="en-US"/>
          </a:p>
        </p:txBody>
      </p:sp>
    </p:spTree>
    <p:extLst>
      <p:ext uri="{BB962C8B-B14F-4D97-AF65-F5344CB8AC3E}">
        <p14:creationId xmlns:p14="http://schemas.microsoft.com/office/powerpoint/2010/main" val="1993858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Assessing the </a:t>
            </a:r>
            <a:r>
              <a:rPr lang="en-US" sz="1200" b="0" i="0" u="sng" kern="1200" dirty="0">
                <a:solidFill>
                  <a:schemeClr val="tx1"/>
                </a:solidFill>
                <a:effectLst/>
                <a:latin typeface="+mn-lt"/>
                <a:ea typeface="+mn-ea"/>
                <a:cs typeface="+mn-cs"/>
              </a:rPr>
              <a:t>condition, manner, or duration </a:t>
            </a:r>
            <a:r>
              <a:rPr lang="en-US" sz="1200" b="0" i="0" kern="1200" dirty="0">
                <a:solidFill>
                  <a:schemeClr val="tx1"/>
                </a:solidFill>
                <a:effectLst/>
                <a:latin typeface="+mn-lt"/>
                <a:ea typeface="+mn-ea"/>
                <a:cs typeface="+mn-cs"/>
              </a:rPr>
              <a:t>under which a major life activity can be performed may include consideration of </a:t>
            </a:r>
            <a:r>
              <a:rPr lang="en-US" sz="1200" b="1" i="0" kern="1200" dirty="0">
                <a:solidFill>
                  <a:schemeClr val="tx1"/>
                </a:solidFill>
                <a:effectLst/>
                <a:latin typeface="+mn-lt"/>
                <a:ea typeface="+mn-ea"/>
                <a:cs typeface="+mn-cs"/>
              </a:rPr>
              <a:t>the difficulty, effort, or time required to perform a major life activity; pain experienced when performing a major life activity; the length of time a major life activity can be performed;</a:t>
            </a:r>
            <a:r>
              <a:rPr lang="en-US" sz="1200" b="0" i="0" kern="1200" dirty="0">
                <a:solidFill>
                  <a:schemeClr val="tx1"/>
                </a:solidFill>
                <a:effectLst/>
                <a:latin typeface="+mn-lt"/>
                <a:ea typeface="+mn-ea"/>
                <a:cs typeface="+mn-cs"/>
              </a:rPr>
              <a:t> and/or the way an impairment affects the operation of a major bodily function.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[Section 1630.2(j)(4)(</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and (ii) and corresponding Appendix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Example of condition:  Can only read with comprehension if speaks the words aloud.  </a:t>
            </a:r>
          </a:p>
          <a:p>
            <a:endParaRPr lang="en-US" dirty="0"/>
          </a:p>
        </p:txBody>
      </p:sp>
      <p:sp>
        <p:nvSpPr>
          <p:cNvPr id="4" name="Slide Number Placeholder 3"/>
          <p:cNvSpPr>
            <a:spLocks noGrp="1"/>
          </p:cNvSpPr>
          <p:nvPr>
            <p:ph type="sldNum" sz="quarter" idx="5"/>
          </p:nvPr>
        </p:nvSpPr>
        <p:spPr/>
        <p:txBody>
          <a:bodyPr/>
          <a:lstStyle/>
          <a:p>
            <a:fld id="{E6937385-36B9-4112-8B1D-BAD092740DA9}" type="slidenum">
              <a:rPr lang="en-US" smtClean="0"/>
              <a:t>11</a:t>
            </a:fld>
            <a:endParaRPr lang="en-US"/>
          </a:p>
        </p:txBody>
      </p:sp>
    </p:spTree>
    <p:extLst>
      <p:ext uri="{BB962C8B-B14F-4D97-AF65-F5344CB8AC3E}">
        <p14:creationId xmlns:p14="http://schemas.microsoft.com/office/powerpoint/2010/main" val="2555331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Berger:  Student with ADHD who was seeking extended time accommodations.  Bias of the medical testing board (NBME) was illustrated in this case.  The NBME turned his bilingualism on its head, using it against him.   He grew up in a home where French was spoken about 10% of the time. </a:t>
            </a:r>
            <a:r>
              <a:rPr lang="en-US" sz="1200" dirty="0"/>
              <a:t>NBME’s psychologist concluded that he was not learning disabled at all, despite getting accommodations for such since elementary school, and that his current  deficient reading scores were the result of “the early effects of a language difference.”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Ramsay: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6937385-36B9-4112-8B1D-BAD092740DA9}" type="slidenum">
              <a:rPr lang="en-US" smtClean="0"/>
              <a:t>12</a:t>
            </a:fld>
            <a:endParaRPr lang="en-US"/>
          </a:p>
        </p:txBody>
      </p:sp>
    </p:spTree>
    <p:extLst>
      <p:ext uri="{BB962C8B-B14F-4D97-AF65-F5344CB8AC3E}">
        <p14:creationId xmlns:p14="http://schemas.microsoft.com/office/powerpoint/2010/main" val="4153310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2"/>
            <a:endParaRPr lang="en-US" sz="1600" dirty="0"/>
          </a:p>
        </p:txBody>
      </p:sp>
      <p:sp>
        <p:nvSpPr>
          <p:cNvPr id="440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7C0A30A7-C986-5D43-8457-C78952473C17}" type="slidenum">
              <a:rPr lang="en-US"/>
              <a:pPr/>
              <a:t>14</a:t>
            </a:fld>
            <a:endParaRPr lang="en-US" dirty="0"/>
          </a:p>
        </p:txBody>
      </p:sp>
    </p:spTree>
    <p:extLst>
      <p:ext uri="{BB962C8B-B14F-4D97-AF65-F5344CB8AC3E}">
        <p14:creationId xmlns:p14="http://schemas.microsoft.com/office/powerpoint/2010/main" val="1975037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 large and growing segment of US physicians are immigrants.  About 1/7 people in the US are immigrants, whereas about ¼ US  physicians are immigrants.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impact of United States Medical Licensing Exam (USMLE) step 1 cutoff scores on recruitment of underrepresented minorities in medicine: A retrospective cross‐sectional study, Health Sci Rep. 2020 Jun; 3(2): e2161.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damage of a </a:t>
            </a:r>
            <a:r>
              <a:rPr lang="en-US" sz="1200" b="1" i="0" kern="1200" dirty="0">
                <a:solidFill>
                  <a:schemeClr val="tx1"/>
                </a:solidFill>
                <a:effectLst/>
                <a:latin typeface="+mn-lt"/>
                <a:ea typeface="+mn-ea"/>
                <a:cs typeface="+mn-cs"/>
              </a:rPr>
              <a:t>low score or multiple attempts </a:t>
            </a:r>
            <a:r>
              <a:rPr lang="en-US" sz="1200" b="0" i="0" kern="1200" dirty="0">
                <a:solidFill>
                  <a:schemeClr val="tx1"/>
                </a:solidFill>
                <a:effectLst/>
                <a:latin typeface="+mn-lt"/>
                <a:ea typeface="+mn-ea"/>
                <a:cs typeface="+mn-cs"/>
              </a:rPr>
              <a:t>to pass any step - do </a:t>
            </a:r>
            <a:r>
              <a:rPr lang="en-US" sz="1200" b="1" i="0" kern="1200" dirty="0">
                <a:solidFill>
                  <a:schemeClr val="tx1"/>
                </a:solidFill>
                <a:effectLst/>
                <a:latin typeface="+mn-lt"/>
                <a:ea typeface="+mn-ea"/>
                <a:cs typeface="+mn-cs"/>
              </a:rPr>
              <a:t>not obtain any residency, screened out </a:t>
            </a:r>
            <a:r>
              <a:rPr lang="en-US" sz="1200" b="0" i="0" kern="1200" dirty="0">
                <a:solidFill>
                  <a:schemeClr val="tx1"/>
                </a:solidFill>
                <a:effectLst/>
                <a:latin typeface="+mn-lt"/>
                <a:ea typeface="+mn-ea"/>
                <a:cs typeface="+mn-cs"/>
              </a:rPr>
              <a:t>by a computer algorithm. </a:t>
            </a:r>
            <a:r>
              <a:rPr lang="en-US" sz="1200" b="1" i="0" kern="1200" dirty="0">
                <a:solidFill>
                  <a:schemeClr val="tx1"/>
                </a:solidFill>
                <a:effectLst/>
                <a:latin typeface="+mn-lt"/>
                <a:ea typeface="+mn-ea"/>
                <a:cs typeface="+mn-cs"/>
              </a:rPr>
              <a:t>If you do not complete a residency, you can not practice in the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6937385-36B9-4112-8B1D-BAD092740DA9}" type="slidenum">
              <a:rPr lang="en-US" smtClean="0"/>
              <a:t>15</a:t>
            </a:fld>
            <a:endParaRPr lang="en-US"/>
          </a:p>
        </p:txBody>
      </p:sp>
    </p:spTree>
    <p:extLst>
      <p:ext uri="{BB962C8B-B14F-4D97-AF65-F5344CB8AC3E}">
        <p14:creationId xmlns:p14="http://schemas.microsoft.com/office/powerpoint/2010/main" val="3144490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937385-36B9-4112-8B1D-BAD092740DA9}" type="slidenum">
              <a:rPr lang="en-US" smtClean="0"/>
              <a:t>16</a:t>
            </a:fld>
            <a:endParaRPr lang="en-US"/>
          </a:p>
        </p:txBody>
      </p:sp>
    </p:spTree>
    <p:extLst>
      <p:ext uri="{BB962C8B-B14F-4D97-AF65-F5344CB8AC3E}">
        <p14:creationId xmlns:p14="http://schemas.microsoft.com/office/powerpoint/2010/main" val="2316711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6937385-36B9-4112-8B1D-BAD092740DA9}" type="slidenum">
              <a:rPr lang="en-US" smtClean="0"/>
              <a:t>17</a:t>
            </a:fld>
            <a:endParaRPr lang="en-US"/>
          </a:p>
        </p:txBody>
      </p:sp>
    </p:spTree>
    <p:extLst>
      <p:ext uri="{BB962C8B-B14F-4D97-AF65-F5344CB8AC3E}">
        <p14:creationId xmlns:p14="http://schemas.microsoft.com/office/powerpoint/2010/main" val="3247366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937385-36B9-4112-8B1D-BAD092740DA9}" type="slidenum">
              <a:rPr lang="en-US" smtClean="0"/>
              <a:t>18</a:t>
            </a:fld>
            <a:endParaRPr lang="en-US"/>
          </a:p>
        </p:txBody>
      </p:sp>
    </p:spTree>
    <p:extLst>
      <p:ext uri="{BB962C8B-B14F-4D97-AF65-F5344CB8AC3E}">
        <p14:creationId xmlns:p14="http://schemas.microsoft.com/office/powerpoint/2010/main" val="1794889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937385-36B9-4112-8B1D-BAD092740DA9}" type="slidenum">
              <a:rPr lang="en-US" smtClean="0"/>
              <a:t>19</a:t>
            </a:fld>
            <a:endParaRPr lang="en-US"/>
          </a:p>
        </p:txBody>
      </p:sp>
    </p:spTree>
    <p:extLst>
      <p:ext uri="{BB962C8B-B14F-4D97-AF65-F5344CB8AC3E}">
        <p14:creationId xmlns:p14="http://schemas.microsoft.com/office/powerpoint/2010/main" val="1163360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937385-36B9-4112-8B1D-BAD092740DA9}" type="slidenum">
              <a:rPr lang="en-US" smtClean="0"/>
              <a:t>20</a:t>
            </a:fld>
            <a:endParaRPr lang="en-US"/>
          </a:p>
        </p:txBody>
      </p:sp>
    </p:spTree>
    <p:extLst>
      <p:ext uri="{BB962C8B-B14F-4D97-AF65-F5344CB8AC3E}">
        <p14:creationId xmlns:p14="http://schemas.microsoft.com/office/powerpoint/2010/main" val="477446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6937385-36B9-4112-8B1D-BAD092740DA9}" type="slidenum">
              <a:rPr lang="en-US" smtClean="0"/>
              <a:t>21</a:t>
            </a:fld>
            <a:endParaRPr lang="en-US"/>
          </a:p>
        </p:txBody>
      </p:sp>
    </p:spTree>
    <p:extLst>
      <p:ext uri="{BB962C8B-B14F-4D97-AF65-F5344CB8AC3E}">
        <p14:creationId xmlns:p14="http://schemas.microsoft.com/office/powerpoint/2010/main" val="248852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937385-36B9-4112-8B1D-BAD092740DA9}" type="slidenum">
              <a:rPr lang="en-US" smtClean="0"/>
              <a:t>2</a:t>
            </a:fld>
            <a:endParaRPr lang="en-US"/>
          </a:p>
        </p:txBody>
      </p:sp>
    </p:spTree>
    <p:extLst>
      <p:ext uri="{BB962C8B-B14F-4D97-AF65-F5344CB8AC3E}">
        <p14:creationId xmlns:p14="http://schemas.microsoft.com/office/powerpoint/2010/main" val="1830295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6937385-36B9-4112-8B1D-BAD092740DA9}" type="slidenum">
              <a:rPr lang="en-US" smtClean="0"/>
              <a:t>22</a:t>
            </a:fld>
            <a:endParaRPr lang="en-US"/>
          </a:p>
        </p:txBody>
      </p:sp>
    </p:spTree>
    <p:extLst>
      <p:ext uri="{BB962C8B-B14F-4D97-AF65-F5344CB8AC3E}">
        <p14:creationId xmlns:p14="http://schemas.microsoft.com/office/powerpoint/2010/main" val="1486745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6937385-36B9-4112-8B1D-BAD092740DA9}" type="slidenum">
              <a:rPr lang="en-US" smtClean="0"/>
              <a:t>23</a:t>
            </a:fld>
            <a:endParaRPr lang="en-US"/>
          </a:p>
        </p:txBody>
      </p:sp>
    </p:spTree>
    <p:extLst>
      <p:ext uri="{BB962C8B-B14F-4D97-AF65-F5344CB8AC3E}">
        <p14:creationId xmlns:p14="http://schemas.microsoft.com/office/powerpoint/2010/main" val="4131591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937385-36B9-4112-8B1D-BAD092740DA9}" type="slidenum">
              <a:rPr lang="en-US" smtClean="0"/>
              <a:t>24</a:t>
            </a:fld>
            <a:endParaRPr lang="en-US"/>
          </a:p>
        </p:txBody>
      </p:sp>
    </p:spTree>
    <p:extLst>
      <p:ext uri="{BB962C8B-B14F-4D97-AF65-F5344CB8AC3E}">
        <p14:creationId xmlns:p14="http://schemas.microsoft.com/office/powerpoint/2010/main" val="3293485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6937385-36B9-4112-8B1D-BAD092740DA9}" type="slidenum">
              <a:rPr lang="en-US" smtClean="0"/>
              <a:t>25</a:t>
            </a:fld>
            <a:endParaRPr lang="en-US"/>
          </a:p>
        </p:txBody>
      </p:sp>
    </p:spTree>
    <p:extLst>
      <p:ext uri="{BB962C8B-B14F-4D97-AF65-F5344CB8AC3E}">
        <p14:creationId xmlns:p14="http://schemas.microsoft.com/office/powerpoint/2010/main" val="866427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7ACF3-B5FF-3649-B1DB-490C7D1C4221}" type="slidenum">
              <a:rPr lang="en-US" smtClean="0"/>
              <a:pPr/>
              <a:t>26</a:t>
            </a:fld>
            <a:endParaRPr lang="en-US" dirty="0"/>
          </a:p>
        </p:txBody>
      </p:sp>
    </p:spTree>
    <p:extLst>
      <p:ext uri="{BB962C8B-B14F-4D97-AF65-F5344CB8AC3E}">
        <p14:creationId xmlns:p14="http://schemas.microsoft.com/office/powerpoint/2010/main" val="4042092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3FA242C4-0272-E242-AC16-094ACCD8171F}" type="slidenum">
              <a:rPr lang="en-US"/>
              <a:pPr/>
              <a:t>28</a:t>
            </a:fld>
            <a:endParaRPr lang="en-US"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2706772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medical licensing because of the high percentage of US physicians are immigrants, about 25%.  Couldn’t find stats on children of immigrants.</a:t>
            </a:r>
          </a:p>
          <a:p>
            <a:r>
              <a:rPr lang="en-US" dirty="0"/>
              <a:t>For comparison, less than 10% of US lawyers are immigrants. http://</a:t>
            </a:r>
            <a:r>
              <a:rPr lang="en-US" dirty="0" err="1"/>
              <a:t>www.repository.law.indiana.edu</a:t>
            </a:r>
            <a:r>
              <a:rPr lang="en-US" dirty="0"/>
              <a:t>/</a:t>
            </a:r>
            <a:r>
              <a:rPr lang="en-US" dirty="0" err="1"/>
              <a:t>cgi</a:t>
            </a:r>
            <a:r>
              <a:rPr lang="en-US" dirty="0"/>
              <a:t>/</a:t>
            </a:r>
            <a:r>
              <a:rPr lang="en-US" dirty="0" err="1"/>
              <a:t>viewcontent.cgi?article</a:t>
            </a:r>
            <a:r>
              <a:rPr lang="en-US" dirty="0"/>
              <a:t>=1576&amp;context=</a:t>
            </a:r>
            <a:r>
              <a:rPr lang="en-US" dirty="0" err="1"/>
              <a:t>ijgls</a:t>
            </a:r>
            <a:endParaRPr lang="en-US" dirty="0"/>
          </a:p>
        </p:txBody>
      </p:sp>
      <p:sp>
        <p:nvSpPr>
          <p:cNvPr id="4" name="Slide Number Placeholder 3"/>
          <p:cNvSpPr>
            <a:spLocks noGrp="1"/>
          </p:cNvSpPr>
          <p:nvPr>
            <p:ph type="sldNum" sz="quarter" idx="5"/>
          </p:nvPr>
        </p:nvSpPr>
        <p:spPr/>
        <p:txBody>
          <a:bodyPr/>
          <a:lstStyle/>
          <a:p>
            <a:fld id="{E6937385-36B9-4112-8B1D-BAD092740DA9}" type="slidenum">
              <a:rPr lang="en-US" smtClean="0"/>
              <a:t>3</a:t>
            </a:fld>
            <a:endParaRPr lang="en-US"/>
          </a:p>
        </p:txBody>
      </p:sp>
    </p:spTree>
    <p:extLst>
      <p:ext uri="{BB962C8B-B14F-4D97-AF65-F5344CB8AC3E}">
        <p14:creationId xmlns:p14="http://schemas.microsoft.com/office/powerpoint/2010/main" val="1272074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of 2015 when the Every Student Succeeds Act (ESSA) was passed, </a:t>
            </a:r>
            <a:r>
              <a:rPr lang="en-US" b="1" dirty="0"/>
              <a:t>English Learners </a:t>
            </a:r>
            <a:r>
              <a:rPr lang="en-US" dirty="0"/>
              <a:t>is the term used to describe students up to age 21 whose </a:t>
            </a:r>
            <a:r>
              <a:rPr lang="en-US" b="1" dirty="0"/>
              <a:t>English proficiency impacts their learning</a:t>
            </a:r>
            <a:r>
              <a:rPr lang="en-US" dirty="0"/>
              <a:t>. (ESEA Section 8101(20)). The College Board and the ACT now use that definition to consider eligibility for accommodations based on English Learner status with documentation. </a:t>
            </a:r>
            <a:r>
              <a:rPr lang="en-US" b="1" dirty="0"/>
              <a:t>LEP</a:t>
            </a:r>
            <a:r>
              <a:rPr lang="en-US" dirty="0"/>
              <a:t> (Limited English Proficiency) refers to a person who is </a:t>
            </a:r>
            <a:r>
              <a:rPr lang="en-US" b="1" dirty="0"/>
              <a:t>not fluent in the English language</a:t>
            </a:r>
            <a:r>
              <a:rPr lang="en-US" dirty="0"/>
              <a:t>. Both LEP and English-language learner are terms used by OCR.  </a:t>
            </a:r>
          </a:p>
          <a:p>
            <a:endParaRPr lang="en-US" dirty="0"/>
          </a:p>
        </p:txBody>
      </p:sp>
      <p:sp>
        <p:nvSpPr>
          <p:cNvPr id="4" name="Slide Number Placeholder 3"/>
          <p:cNvSpPr>
            <a:spLocks noGrp="1"/>
          </p:cNvSpPr>
          <p:nvPr>
            <p:ph type="sldNum" sz="quarter" idx="5"/>
          </p:nvPr>
        </p:nvSpPr>
        <p:spPr/>
        <p:txBody>
          <a:bodyPr/>
          <a:lstStyle/>
          <a:p>
            <a:fld id="{E6937385-36B9-4112-8B1D-BAD092740DA9}" type="slidenum">
              <a:rPr lang="en-US" smtClean="0"/>
              <a:t>4</a:t>
            </a:fld>
            <a:endParaRPr lang="en-US"/>
          </a:p>
        </p:txBody>
      </p:sp>
    </p:spTree>
    <p:extLst>
      <p:ext uri="{BB962C8B-B14F-4D97-AF65-F5344CB8AC3E}">
        <p14:creationId xmlns:p14="http://schemas.microsoft.com/office/powerpoint/2010/main" val="2373319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Items in light blue can be easily used to explain a delayed diagnosis, which is important under the ADA.</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Hibel</a:t>
            </a:r>
            <a:r>
              <a:rPr lang="en-US" sz="1200" b="0" i="0" kern="1200" dirty="0">
                <a:solidFill>
                  <a:schemeClr val="tx1"/>
                </a:solidFill>
                <a:effectLst/>
                <a:latin typeface="+mn-lt"/>
                <a:ea typeface="+mn-ea"/>
                <a:cs typeface="+mn-cs"/>
              </a:rPr>
              <a:t>, J., &amp; Jasper, A. (2012). Delayed Special Education Placement for Learning Disabilities among Children of Immigrants. </a:t>
            </a:r>
            <a:r>
              <a:rPr lang="en-US" sz="1200" b="0" i="1" kern="1200" dirty="0">
                <a:solidFill>
                  <a:schemeClr val="tx1"/>
                </a:solidFill>
                <a:effectLst/>
                <a:latin typeface="+mn-lt"/>
                <a:ea typeface="+mn-ea"/>
                <a:cs typeface="+mn-cs"/>
              </a:rPr>
              <a:t>Social Forces,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91</a:t>
            </a:r>
            <a:r>
              <a:rPr lang="en-US" sz="1200" b="0" i="0" kern="1200" dirty="0">
                <a:solidFill>
                  <a:schemeClr val="tx1"/>
                </a:solidFill>
                <a:effectLst/>
                <a:latin typeface="+mn-lt"/>
                <a:ea typeface="+mn-ea"/>
                <a:cs typeface="+mn-cs"/>
              </a:rPr>
              <a:t>(2), 503-529. Children of immigrants have comparatively lower odds of being placed in special education, but demonstrate increased risk of failure as school years progress.  This may be a result of being labeled and tracked in classes for students who are English Language Learners.  </a:t>
            </a:r>
            <a:endParaRPr lang="en-US" dirty="0"/>
          </a:p>
        </p:txBody>
      </p:sp>
      <p:sp>
        <p:nvSpPr>
          <p:cNvPr id="4" name="Slide Number Placeholder 3"/>
          <p:cNvSpPr>
            <a:spLocks noGrp="1"/>
          </p:cNvSpPr>
          <p:nvPr>
            <p:ph type="sldNum" sz="quarter" idx="5"/>
          </p:nvPr>
        </p:nvSpPr>
        <p:spPr/>
        <p:txBody>
          <a:bodyPr/>
          <a:lstStyle/>
          <a:p>
            <a:fld id="{E6937385-36B9-4112-8B1D-BAD092740DA9}" type="slidenum">
              <a:rPr lang="en-US" smtClean="0"/>
              <a:t>5</a:t>
            </a:fld>
            <a:endParaRPr lang="en-US"/>
          </a:p>
        </p:txBody>
      </p:sp>
    </p:spTree>
    <p:extLst>
      <p:ext uri="{BB962C8B-B14F-4D97-AF65-F5344CB8AC3E}">
        <p14:creationId xmlns:p14="http://schemas.microsoft.com/office/powerpoint/2010/main" val="1211332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937385-36B9-4112-8B1D-BAD092740DA9}" type="slidenum">
              <a:rPr lang="en-US" smtClean="0"/>
              <a:t>6</a:t>
            </a:fld>
            <a:endParaRPr lang="en-US"/>
          </a:p>
        </p:txBody>
      </p:sp>
    </p:spTree>
    <p:extLst>
      <p:ext uri="{BB962C8B-B14F-4D97-AF65-F5344CB8AC3E}">
        <p14:creationId xmlns:p14="http://schemas.microsoft.com/office/powerpoint/2010/main" val="2626343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www.ada.gov</a:t>
            </a:r>
            <a:r>
              <a:rPr lang="en-US" dirty="0"/>
              <a:t>/regs2014/testing_accommodations.html#_ftn2  Has basic rules/regs with citations.</a:t>
            </a:r>
          </a:p>
          <a:p>
            <a:endParaRPr lang="en-US" dirty="0"/>
          </a:p>
          <a:p>
            <a:r>
              <a:rPr lang="en-US" dirty="0"/>
              <a:t>https://</a:t>
            </a:r>
            <a:r>
              <a:rPr lang="en-US" dirty="0" err="1"/>
              <a:t>www.eeoc.gov</a:t>
            </a:r>
            <a:r>
              <a:rPr lang="en-US" dirty="0"/>
              <a:t>/laws/guidance/questions-and-answers-final-rule-implementing-ada-amendments-act-2008</a:t>
            </a:r>
          </a:p>
        </p:txBody>
      </p:sp>
      <p:sp>
        <p:nvSpPr>
          <p:cNvPr id="4" name="Slide Number Placeholder 3"/>
          <p:cNvSpPr>
            <a:spLocks noGrp="1"/>
          </p:cNvSpPr>
          <p:nvPr>
            <p:ph type="sldNum" sz="quarter" idx="5"/>
          </p:nvPr>
        </p:nvSpPr>
        <p:spPr/>
        <p:txBody>
          <a:bodyPr/>
          <a:lstStyle/>
          <a:p>
            <a:fld id="{E6937385-36B9-4112-8B1D-BAD092740DA9}" type="slidenum">
              <a:rPr lang="en-US" smtClean="0"/>
              <a:t>7</a:t>
            </a:fld>
            <a:endParaRPr lang="en-US"/>
          </a:p>
        </p:txBody>
      </p:sp>
    </p:spTree>
    <p:extLst>
      <p:ext uri="{BB962C8B-B14F-4D97-AF65-F5344CB8AC3E}">
        <p14:creationId xmlns:p14="http://schemas.microsoft.com/office/powerpoint/2010/main" val="2942547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937385-36B9-4112-8B1D-BAD092740DA9}" type="slidenum">
              <a:rPr lang="en-US" smtClean="0"/>
              <a:t>9</a:t>
            </a:fld>
            <a:endParaRPr lang="en-US"/>
          </a:p>
        </p:txBody>
      </p:sp>
    </p:spTree>
    <p:extLst>
      <p:ext uri="{BB962C8B-B14F-4D97-AF65-F5344CB8AC3E}">
        <p14:creationId xmlns:p14="http://schemas.microsoft.com/office/powerpoint/2010/main" val="2711060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dirty="0"/>
              <a:t>Mitigating measures </a:t>
            </a:r>
            <a:r>
              <a:rPr lang="en-US" b="1" dirty="0"/>
              <a:t>eliminate or reduce the symptoms or impact of an impairment. </a:t>
            </a:r>
            <a:r>
              <a:rPr lang="en-US" dirty="0"/>
              <a:t>The ADAAA non-exhaustive list of examples of mitigating measures. They include medication, medical equipment and devices, prosthetic limbs, low vision devices ( e.g., devices that magnify a visual image), hearing aids, mobility devices, oxygen therapy equipment, use of assistive technology, reasonable accommodations, and learned behavioral or adaptive neurological modifications. In addition, the final regulations add psychotherapy, behavioral therapy, and physical therapy to the ADAAA's list of examples. [Section 1630.2(j)(5)]</a:t>
            </a:r>
          </a:p>
          <a:p>
            <a:endParaRPr lang="en-US" dirty="0"/>
          </a:p>
          <a:p>
            <a:r>
              <a:rPr lang="en-US" sz="1200" b="0" i="0" kern="1200" dirty="0">
                <a:solidFill>
                  <a:schemeClr val="tx1"/>
                </a:solidFill>
                <a:effectLst/>
                <a:latin typeface="+mn-lt"/>
                <a:ea typeface="+mn-ea"/>
                <a:cs typeface="+mn-cs"/>
              </a:rPr>
              <a:t>The ADAAA and the final regulations direct that the </a:t>
            </a:r>
            <a:r>
              <a:rPr lang="en-US" sz="1200" b="1" i="0" kern="1200" dirty="0">
                <a:solidFill>
                  <a:schemeClr val="tx1"/>
                </a:solidFill>
                <a:effectLst/>
                <a:latin typeface="+mn-lt"/>
                <a:ea typeface="+mn-ea"/>
                <a:cs typeface="+mn-cs"/>
              </a:rPr>
              <a:t>positive (or ameliorative) effects from an individual's use of one or more mitigating measures be ignored </a:t>
            </a:r>
            <a:r>
              <a:rPr lang="en-US" sz="1200" b="0" i="0" kern="1200" dirty="0">
                <a:solidFill>
                  <a:schemeClr val="tx1"/>
                </a:solidFill>
                <a:effectLst/>
                <a:latin typeface="+mn-lt"/>
                <a:ea typeface="+mn-ea"/>
                <a:cs typeface="+mn-cs"/>
              </a:rPr>
              <a:t>in determining if an impairment substantially limits a major life activity</a:t>
            </a:r>
            <a:endParaRPr lang="en-US" dirty="0"/>
          </a:p>
        </p:txBody>
      </p:sp>
      <p:sp>
        <p:nvSpPr>
          <p:cNvPr id="4" name="Slide Number Placeholder 3"/>
          <p:cNvSpPr>
            <a:spLocks noGrp="1"/>
          </p:cNvSpPr>
          <p:nvPr>
            <p:ph type="sldNum" sz="quarter" idx="5"/>
          </p:nvPr>
        </p:nvSpPr>
        <p:spPr/>
        <p:txBody>
          <a:bodyPr/>
          <a:lstStyle/>
          <a:p>
            <a:fld id="{E6937385-36B9-4112-8B1D-BAD092740DA9}" type="slidenum">
              <a:rPr lang="en-US" smtClean="0"/>
              <a:t>10</a:t>
            </a:fld>
            <a:endParaRPr lang="en-US"/>
          </a:p>
        </p:txBody>
      </p:sp>
    </p:spTree>
    <p:extLst>
      <p:ext uri="{BB962C8B-B14F-4D97-AF65-F5344CB8AC3E}">
        <p14:creationId xmlns:p14="http://schemas.microsoft.com/office/powerpoint/2010/main" val="3070100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59831-78F3-4A2D-BBF6-2515FEB315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DA7FB1-2D2D-4B86-991F-43E73E51D7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FBD13B-ECB9-492A-A243-B3309E95D1D6}"/>
              </a:ext>
            </a:extLst>
          </p:cNvPr>
          <p:cNvSpPr>
            <a:spLocks noGrp="1"/>
          </p:cNvSpPr>
          <p:nvPr>
            <p:ph type="dt" sz="half" idx="10"/>
          </p:nvPr>
        </p:nvSpPr>
        <p:spPr/>
        <p:txBody>
          <a:bodyPr/>
          <a:lstStyle/>
          <a:p>
            <a:fld id="{EEFD3EDF-3D5E-2F47-A4F5-AD64C6440F93}" type="datetime1">
              <a:rPr lang="en-US" smtClean="0"/>
              <a:t>3/26/2021</a:t>
            </a:fld>
            <a:endParaRPr lang="en-US"/>
          </a:p>
        </p:txBody>
      </p:sp>
      <p:sp>
        <p:nvSpPr>
          <p:cNvPr id="5" name="Footer Placeholder 4">
            <a:extLst>
              <a:ext uri="{FF2B5EF4-FFF2-40B4-BE49-F238E27FC236}">
                <a16:creationId xmlns:a16="http://schemas.microsoft.com/office/drawing/2014/main" id="{8ABCEEC3-E7C2-41A1-9B82-4466CE2960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DC94D5-AFE7-4285-8D19-0F99DFEE9EC2}"/>
              </a:ext>
            </a:extLst>
          </p:cNvPr>
          <p:cNvSpPr>
            <a:spLocks noGrp="1"/>
          </p:cNvSpPr>
          <p:nvPr>
            <p:ph type="sldNum" sz="quarter" idx="12"/>
          </p:nvPr>
        </p:nvSpPr>
        <p:spPr/>
        <p:txBody>
          <a:bodyPr/>
          <a:lstStyle/>
          <a:p>
            <a:fld id="{2760AEF7-52F6-417E-89FE-BD62C8A9C978}" type="slidenum">
              <a:rPr lang="en-US" smtClean="0"/>
              <a:t>‹#›</a:t>
            </a:fld>
            <a:endParaRPr lang="en-US"/>
          </a:p>
        </p:txBody>
      </p:sp>
    </p:spTree>
    <p:extLst>
      <p:ext uri="{BB962C8B-B14F-4D97-AF65-F5344CB8AC3E}">
        <p14:creationId xmlns:p14="http://schemas.microsoft.com/office/powerpoint/2010/main" val="1613440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3125C-E5A9-4F90-911D-BF97C53DB9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B59CB2-901E-4850-83A5-DA5D4F2F4F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A64C95-E2CB-4CB5-82A0-C51C0BEE23B1}"/>
              </a:ext>
            </a:extLst>
          </p:cNvPr>
          <p:cNvSpPr>
            <a:spLocks noGrp="1"/>
          </p:cNvSpPr>
          <p:nvPr>
            <p:ph type="dt" sz="half" idx="10"/>
          </p:nvPr>
        </p:nvSpPr>
        <p:spPr/>
        <p:txBody>
          <a:bodyPr/>
          <a:lstStyle/>
          <a:p>
            <a:fld id="{DC9E63AA-F055-E74F-8629-E11584417ACA}" type="datetime1">
              <a:rPr lang="en-US" smtClean="0"/>
              <a:t>3/26/2021</a:t>
            </a:fld>
            <a:endParaRPr lang="en-US"/>
          </a:p>
        </p:txBody>
      </p:sp>
      <p:sp>
        <p:nvSpPr>
          <p:cNvPr id="5" name="Footer Placeholder 4">
            <a:extLst>
              <a:ext uri="{FF2B5EF4-FFF2-40B4-BE49-F238E27FC236}">
                <a16:creationId xmlns:a16="http://schemas.microsoft.com/office/drawing/2014/main" id="{568C5614-E016-49E0-A9A7-3F2A07065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12FE4-C35C-4627-8CB9-73DED83BE3C1}"/>
              </a:ext>
            </a:extLst>
          </p:cNvPr>
          <p:cNvSpPr>
            <a:spLocks noGrp="1"/>
          </p:cNvSpPr>
          <p:nvPr>
            <p:ph type="sldNum" sz="quarter" idx="12"/>
          </p:nvPr>
        </p:nvSpPr>
        <p:spPr/>
        <p:txBody>
          <a:bodyPr/>
          <a:lstStyle/>
          <a:p>
            <a:fld id="{2760AEF7-52F6-417E-89FE-BD62C8A9C978}" type="slidenum">
              <a:rPr lang="en-US" smtClean="0"/>
              <a:t>‹#›</a:t>
            </a:fld>
            <a:endParaRPr lang="en-US"/>
          </a:p>
        </p:txBody>
      </p:sp>
    </p:spTree>
    <p:extLst>
      <p:ext uri="{BB962C8B-B14F-4D97-AF65-F5344CB8AC3E}">
        <p14:creationId xmlns:p14="http://schemas.microsoft.com/office/powerpoint/2010/main" val="28942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FD51B2-60ED-4C00-B0D5-1741D34C2C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4D0840-D797-4036-9D1E-99AFD8D4EC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F9039E-7587-424F-978B-B1F49991B3C8}"/>
              </a:ext>
            </a:extLst>
          </p:cNvPr>
          <p:cNvSpPr>
            <a:spLocks noGrp="1"/>
          </p:cNvSpPr>
          <p:nvPr>
            <p:ph type="dt" sz="half" idx="10"/>
          </p:nvPr>
        </p:nvSpPr>
        <p:spPr/>
        <p:txBody>
          <a:bodyPr/>
          <a:lstStyle/>
          <a:p>
            <a:fld id="{3AFF9C7E-E0E6-4B45-82D3-75FF1922CE63}" type="datetime1">
              <a:rPr lang="en-US" smtClean="0"/>
              <a:t>3/26/2021</a:t>
            </a:fld>
            <a:endParaRPr lang="en-US"/>
          </a:p>
        </p:txBody>
      </p:sp>
      <p:sp>
        <p:nvSpPr>
          <p:cNvPr id="5" name="Footer Placeholder 4">
            <a:extLst>
              <a:ext uri="{FF2B5EF4-FFF2-40B4-BE49-F238E27FC236}">
                <a16:creationId xmlns:a16="http://schemas.microsoft.com/office/drawing/2014/main" id="{BC2E657A-7016-4EDB-B5B5-690B9392E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2FE086-AEB7-44AD-8E4D-77E2516C75BA}"/>
              </a:ext>
            </a:extLst>
          </p:cNvPr>
          <p:cNvSpPr>
            <a:spLocks noGrp="1"/>
          </p:cNvSpPr>
          <p:nvPr>
            <p:ph type="sldNum" sz="quarter" idx="12"/>
          </p:nvPr>
        </p:nvSpPr>
        <p:spPr/>
        <p:txBody>
          <a:bodyPr/>
          <a:lstStyle/>
          <a:p>
            <a:fld id="{2760AEF7-52F6-417E-89FE-BD62C8A9C978}" type="slidenum">
              <a:rPr lang="en-US" smtClean="0"/>
              <a:t>‹#›</a:t>
            </a:fld>
            <a:endParaRPr lang="en-US"/>
          </a:p>
        </p:txBody>
      </p:sp>
    </p:spTree>
    <p:extLst>
      <p:ext uri="{BB962C8B-B14F-4D97-AF65-F5344CB8AC3E}">
        <p14:creationId xmlns:p14="http://schemas.microsoft.com/office/powerpoint/2010/main" val="270864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9A49D-4CF9-4118-B588-8A6C1DD3DB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C9F820-A50C-4C1B-BFE0-7E8C6C1B8E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71C44-C681-4016-9F94-087F578A2892}"/>
              </a:ext>
            </a:extLst>
          </p:cNvPr>
          <p:cNvSpPr>
            <a:spLocks noGrp="1"/>
          </p:cNvSpPr>
          <p:nvPr>
            <p:ph type="dt" sz="half" idx="10"/>
          </p:nvPr>
        </p:nvSpPr>
        <p:spPr/>
        <p:txBody>
          <a:bodyPr/>
          <a:lstStyle/>
          <a:p>
            <a:fld id="{3DA8FC00-C3DB-E746-A753-5991BB8FDAFD}" type="datetime1">
              <a:rPr lang="en-US" smtClean="0"/>
              <a:t>3/26/2021</a:t>
            </a:fld>
            <a:endParaRPr lang="en-US"/>
          </a:p>
        </p:txBody>
      </p:sp>
      <p:sp>
        <p:nvSpPr>
          <p:cNvPr id="5" name="Footer Placeholder 4">
            <a:extLst>
              <a:ext uri="{FF2B5EF4-FFF2-40B4-BE49-F238E27FC236}">
                <a16:creationId xmlns:a16="http://schemas.microsoft.com/office/drawing/2014/main" id="{48A5CCB7-E96C-4432-81BB-A01674E60E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91615-EDC1-49E6-995B-B0DB7EEEF812}"/>
              </a:ext>
            </a:extLst>
          </p:cNvPr>
          <p:cNvSpPr>
            <a:spLocks noGrp="1"/>
          </p:cNvSpPr>
          <p:nvPr>
            <p:ph type="sldNum" sz="quarter" idx="12"/>
          </p:nvPr>
        </p:nvSpPr>
        <p:spPr/>
        <p:txBody>
          <a:bodyPr/>
          <a:lstStyle/>
          <a:p>
            <a:fld id="{2760AEF7-52F6-417E-89FE-BD62C8A9C978}" type="slidenum">
              <a:rPr lang="en-US" smtClean="0"/>
              <a:t>‹#›</a:t>
            </a:fld>
            <a:endParaRPr lang="en-US"/>
          </a:p>
        </p:txBody>
      </p:sp>
    </p:spTree>
    <p:extLst>
      <p:ext uri="{BB962C8B-B14F-4D97-AF65-F5344CB8AC3E}">
        <p14:creationId xmlns:p14="http://schemas.microsoft.com/office/powerpoint/2010/main" val="4250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5BA5C-01A6-487F-8620-ACE511D984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8F422A-C30A-425D-89E6-1ADB6D6768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FC7FD8-E13F-46FB-95B9-59C4FC7A92E5}"/>
              </a:ext>
            </a:extLst>
          </p:cNvPr>
          <p:cNvSpPr>
            <a:spLocks noGrp="1"/>
          </p:cNvSpPr>
          <p:nvPr>
            <p:ph type="dt" sz="half" idx="10"/>
          </p:nvPr>
        </p:nvSpPr>
        <p:spPr/>
        <p:txBody>
          <a:bodyPr/>
          <a:lstStyle/>
          <a:p>
            <a:fld id="{7D8B80B3-1C96-A140-8823-7874D823A6A5}" type="datetime1">
              <a:rPr lang="en-US" smtClean="0"/>
              <a:t>3/26/2021</a:t>
            </a:fld>
            <a:endParaRPr lang="en-US"/>
          </a:p>
        </p:txBody>
      </p:sp>
      <p:sp>
        <p:nvSpPr>
          <p:cNvPr id="5" name="Footer Placeholder 4">
            <a:extLst>
              <a:ext uri="{FF2B5EF4-FFF2-40B4-BE49-F238E27FC236}">
                <a16:creationId xmlns:a16="http://schemas.microsoft.com/office/drawing/2014/main" id="{2A8A683E-E2D8-4C1C-B38B-27629662E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42B18-A443-47FA-9CAE-610A407D4200}"/>
              </a:ext>
            </a:extLst>
          </p:cNvPr>
          <p:cNvSpPr>
            <a:spLocks noGrp="1"/>
          </p:cNvSpPr>
          <p:nvPr>
            <p:ph type="sldNum" sz="quarter" idx="12"/>
          </p:nvPr>
        </p:nvSpPr>
        <p:spPr/>
        <p:txBody>
          <a:bodyPr/>
          <a:lstStyle/>
          <a:p>
            <a:fld id="{2760AEF7-52F6-417E-89FE-BD62C8A9C978}" type="slidenum">
              <a:rPr lang="en-US" smtClean="0"/>
              <a:t>‹#›</a:t>
            </a:fld>
            <a:endParaRPr lang="en-US"/>
          </a:p>
        </p:txBody>
      </p:sp>
    </p:spTree>
    <p:extLst>
      <p:ext uri="{BB962C8B-B14F-4D97-AF65-F5344CB8AC3E}">
        <p14:creationId xmlns:p14="http://schemas.microsoft.com/office/powerpoint/2010/main" val="1003046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3CFEA-5AD0-4B16-B181-715A202E57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B73D52-33A7-4ABE-90F2-CFA3F7AE93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BE98A3-494B-4BE2-8C6B-EF78540E3C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4202C6-B463-4AAF-AF1A-FCCDDFC7EFD6}"/>
              </a:ext>
            </a:extLst>
          </p:cNvPr>
          <p:cNvSpPr>
            <a:spLocks noGrp="1"/>
          </p:cNvSpPr>
          <p:nvPr>
            <p:ph type="dt" sz="half" idx="10"/>
          </p:nvPr>
        </p:nvSpPr>
        <p:spPr/>
        <p:txBody>
          <a:bodyPr/>
          <a:lstStyle/>
          <a:p>
            <a:fld id="{2C5DE084-9B44-7C4D-B2A9-201631DD98B3}" type="datetime1">
              <a:rPr lang="en-US" smtClean="0"/>
              <a:t>3/26/2021</a:t>
            </a:fld>
            <a:endParaRPr lang="en-US"/>
          </a:p>
        </p:txBody>
      </p:sp>
      <p:sp>
        <p:nvSpPr>
          <p:cNvPr id="6" name="Footer Placeholder 5">
            <a:extLst>
              <a:ext uri="{FF2B5EF4-FFF2-40B4-BE49-F238E27FC236}">
                <a16:creationId xmlns:a16="http://schemas.microsoft.com/office/drawing/2014/main" id="{E298C819-3A18-485B-B47C-4407639AA6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2E17B-F9A0-432C-ACED-891CB55F2BD7}"/>
              </a:ext>
            </a:extLst>
          </p:cNvPr>
          <p:cNvSpPr>
            <a:spLocks noGrp="1"/>
          </p:cNvSpPr>
          <p:nvPr>
            <p:ph type="sldNum" sz="quarter" idx="12"/>
          </p:nvPr>
        </p:nvSpPr>
        <p:spPr/>
        <p:txBody>
          <a:bodyPr/>
          <a:lstStyle/>
          <a:p>
            <a:fld id="{2760AEF7-52F6-417E-89FE-BD62C8A9C978}" type="slidenum">
              <a:rPr lang="en-US" smtClean="0"/>
              <a:t>‹#›</a:t>
            </a:fld>
            <a:endParaRPr lang="en-US"/>
          </a:p>
        </p:txBody>
      </p:sp>
    </p:spTree>
    <p:extLst>
      <p:ext uri="{BB962C8B-B14F-4D97-AF65-F5344CB8AC3E}">
        <p14:creationId xmlns:p14="http://schemas.microsoft.com/office/powerpoint/2010/main" val="2034285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1CF11-FCAB-4536-8210-D2C7AE9FF7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78D514-B687-403B-918A-737DE0653B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CA97A1-CB65-478C-B5C8-5A20A05CE2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578E4A-803D-4DF1-9D68-30415ADCD4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98D119-7FF1-467B-8B17-CE0CFC0366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62AC41-0A21-4031-91D3-32C80407138E}"/>
              </a:ext>
            </a:extLst>
          </p:cNvPr>
          <p:cNvSpPr>
            <a:spLocks noGrp="1"/>
          </p:cNvSpPr>
          <p:nvPr>
            <p:ph type="dt" sz="half" idx="10"/>
          </p:nvPr>
        </p:nvSpPr>
        <p:spPr/>
        <p:txBody>
          <a:bodyPr/>
          <a:lstStyle/>
          <a:p>
            <a:fld id="{53C9F87A-32F5-E142-A72E-356B006C1875}" type="datetime1">
              <a:rPr lang="en-US" smtClean="0"/>
              <a:t>3/26/2021</a:t>
            </a:fld>
            <a:endParaRPr lang="en-US"/>
          </a:p>
        </p:txBody>
      </p:sp>
      <p:sp>
        <p:nvSpPr>
          <p:cNvPr id="8" name="Footer Placeholder 7">
            <a:extLst>
              <a:ext uri="{FF2B5EF4-FFF2-40B4-BE49-F238E27FC236}">
                <a16:creationId xmlns:a16="http://schemas.microsoft.com/office/drawing/2014/main" id="{C326B979-EB1B-4EBE-99BB-9EF62A4C4E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8D2BA9-3EE4-42CC-9301-527F840C6796}"/>
              </a:ext>
            </a:extLst>
          </p:cNvPr>
          <p:cNvSpPr>
            <a:spLocks noGrp="1"/>
          </p:cNvSpPr>
          <p:nvPr>
            <p:ph type="sldNum" sz="quarter" idx="12"/>
          </p:nvPr>
        </p:nvSpPr>
        <p:spPr/>
        <p:txBody>
          <a:bodyPr/>
          <a:lstStyle/>
          <a:p>
            <a:fld id="{2760AEF7-52F6-417E-89FE-BD62C8A9C978}" type="slidenum">
              <a:rPr lang="en-US" smtClean="0"/>
              <a:t>‹#›</a:t>
            </a:fld>
            <a:endParaRPr lang="en-US"/>
          </a:p>
        </p:txBody>
      </p:sp>
    </p:spTree>
    <p:extLst>
      <p:ext uri="{BB962C8B-B14F-4D97-AF65-F5344CB8AC3E}">
        <p14:creationId xmlns:p14="http://schemas.microsoft.com/office/powerpoint/2010/main" val="4215774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39C3-D228-418C-BB25-CC1847F6A0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83CA69-FCAF-416B-BB81-E2033A5938B0}"/>
              </a:ext>
            </a:extLst>
          </p:cNvPr>
          <p:cNvSpPr>
            <a:spLocks noGrp="1"/>
          </p:cNvSpPr>
          <p:nvPr>
            <p:ph type="dt" sz="half" idx="10"/>
          </p:nvPr>
        </p:nvSpPr>
        <p:spPr/>
        <p:txBody>
          <a:bodyPr/>
          <a:lstStyle/>
          <a:p>
            <a:fld id="{A9E51586-F8BC-954B-95F3-084C62FBF17A}" type="datetime1">
              <a:rPr lang="en-US" smtClean="0"/>
              <a:t>3/26/2021</a:t>
            </a:fld>
            <a:endParaRPr lang="en-US"/>
          </a:p>
        </p:txBody>
      </p:sp>
      <p:sp>
        <p:nvSpPr>
          <p:cNvPr id="4" name="Footer Placeholder 3">
            <a:extLst>
              <a:ext uri="{FF2B5EF4-FFF2-40B4-BE49-F238E27FC236}">
                <a16:creationId xmlns:a16="http://schemas.microsoft.com/office/drawing/2014/main" id="{72B31A46-3241-4DC1-9E20-B2DCF07D7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EE7999-4FC1-45E8-8042-03F44E5DD6ED}"/>
              </a:ext>
            </a:extLst>
          </p:cNvPr>
          <p:cNvSpPr>
            <a:spLocks noGrp="1"/>
          </p:cNvSpPr>
          <p:nvPr>
            <p:ph type="sldNum" sz="quarter" idx="12"/>
          </p:nvPr>
        </p:nvSpPr>
        <p:spPr/>
        <p:txBody>
          <a:bodyPr/>
          <a:lstStyle/>
          <a:p>
            <a:fld id="{2760AEF7-52F6-417E-89FE-BD62C8A9C978}" type="slidenum">
              <a:rPr lang="en-US" smtClean="0"/>
              <a:t>‹#›</a:t>
            </a:fld>
            <a:endParaRPr lang="en-US"/>
          </a:p>
        </p:txBody>
      </p:sp>
    </p:spTree>
    <p:extLst>
      <p:ext uri="{BB962C8B-B14F-4D97-AF65-F5344CB8AC3E}">
        <p14:creationId xmlns:p14="http://schemas.microsoft.com/office/powerpoint/2010/main" val="2794606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2B8175-53E0-49FC-837B-F36B167DAD22}"/>
              </a:ext>
            </a:extLst>
          </p:cNvPr>
          <p:cNvSpPr>
            <a:spLocks noGrp="1"/>
          </p:cNvSpPr>
          <p:nvPr>
            <p:ph type="dt" sz="half" idx="10"/>
          </p:nvPr>
        </p:nvSpPr>
        <p:spPr/>
        <p:txBody>
          <a:bodyPr/>
          <a:lstStyle/>
          <a:p>
            <a:fld id="{D237193D-FEF9-6D4B-AD77-DA7FF738CB15}" type="datetime1">
              <a:rPr lang="en-US" smtClean="0"/>
              <a:t>3/26/2021</a:t>
            </a:fld>
            <a:endParaRPr lang="en-US"/>
          </a:p>
        </p:txBody>
      </p:sp>
      <p:sp>
        <p:nvSpPr>
          <p:cNvPr id="3" name="Footer Placeholder 2">
            <a:extLst>
              <a:ext uri="{FF2B5EF4-FFF2-40B4-BE49-F238E27FC236}">
                <a16:creationId xmlns:a16="http://schemas.microsoft.com/office/drawing/2014/main" id="{506B2F95-4D5F-419F-AD72-8D3A104367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9F30B8-97D9-4740-B39A-5F20A9EEFA7C}"/>
              </a:ext>
            </a:extLst>
          </p:cNvPr>
          <p:cNvSpPr>
            <a:spLocks noGrp="1"/>
          </p:cNvSpPr>
          <p:nvPr>
            <p:ph type="sldNum" sz="quarter" idx="12"/>
          </p:nvPr>
        </p:nvSpPr>
        <p:spPr/>
        <p:txBody>
          <a:bodyPr/>
          <a:lstStyle/>
          <a:p>
            <a:fld id="{2760AEF7-52F6-417E-89FE-BD62C8A9C978}" type="slidenum">
              <a:rPr lang="en-US" smtClean="0"/>
              <a:t>‹#›</a:t>
            </a:fld>
            <a:endParaRPr lang="en-US"/>
          </a:p>
        </p:txBody>
      </p:sp>
    </p:spTree>
    <p:extLst>
      <p:ext uri="{BB962C8B-B14F-4D97-AF65-F5344CB8AC3E}">
        <p14:creationId xmlns:p14="http://schemas.microsoft.com/office/powerpoint/2010/main" val="1029065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48B8B-12CA-423C-9495-82062EF5A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F416DD-6305-4A24-94A3-1244CA99D7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54127B-1CAF-4047-9204-C8F6988FAD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5C276B-0C4E-424D-9180-E678549E1FA7}"/>
              </a:ext>
            </a:extLst>
          </p:cNvPr>
          <p:cNvSpPr>
            <a:spLocks noGrp="1"/>
          </p:cNvSpPr>
          <p:nvPr>
            <p:ph type="dt" sz="half" idx="10"/>
          </p:nvPr>
        </p:nvSpPr>
        <p:spPr/>
        <p:txBody>
          <a:bodyPr/>
          <a:lstStyle/>
          <a:p>
            <a:fld id="{6D29BDBD-0C5D-7D4E-9BC7-7A38818A7039}" type="datetime1">
              <a:rPr lang="en-US" smtClean="0"/>
              <a:t>3/26/2021</a:t>
            </a:fld>
            <a:endParaRPr lang="en-US"/>
          </a:p>
        </p:txBody>
      </p:sp>
      <p:sp>
        <p:nvSpPr>
          <p:cNvPr id="6" name="Footer Placeholder 5">
            <a:extLst>
              <a:ext uri="{FF2B5EF4-FFF2-40B4-BE49-F238E27FC236}">
                <a16:creationId xmlns:a16="http://schemas.microsoft.com/office/drawing/2014/main" id="{428404FD-6A93-4259-83EF-CB000B810F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671BA5-40CF-4390-8063-8E9A75C0C1C5}"/>
              </a:ext>
            </a:extLst>
          </p:cNvPr>
          <p:cNvSpPr>
            <a:spLocks noGrp="1"/>
          </p:cNvSpPr>
          <p:nvPr>
            <p:ph type="sldNum" sz="quarter" idx="12"/>
          </p:nvPr>
        </p:nvSpPr>
        <p:spPr/>
        <p:txBody>
          <a:bodyPr/>
          <a:lstStyle/>
          <a:p>
            <a:fld id="{2760AEF7-52F6-417E-89FE-BD62C8A9C978}" type="slidenum">
              <a:rPr lang="en-US" smtClean="0"/>
              <a:t>‹#›</a:t>
            </a:fld>
            <a:endParaRPr lang="en-US"/>
          </a:p>
        </p:txBody>
      </p:sp>
    </p:spTree>
    <p:extLst>
      <p:ext uri="{BB962C8B-B14F-4D97-AF65-F5344CB8AC3E}">
        <p14:creationId xmlns:p14="http://schemas.microsoft.com/office/powerpoint/2010/main" val="4141312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8D196-67C6-4092-ACFC-C39A7198C2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91C994-3019-40DB-B431-D82D0C5CA8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C45C0D-BFC3-4131-99F6-B0274BB58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0ED856-B328-4ED4-8C93-20BB605E1A02}"/>
              </a:ext>
            </a:extLst>
          </p:cNvPr>
          <p:cNvSpPr>
            <a:spLocks noGrp="1"/>
          </p:cNvSpPr>
          <p:nvPr>
            <p:ph type="dt" sz="half" idx="10"/>
          </p:nvPr>
        </p:nvSpPr>
        <p:spPr/>
        <p:txBody>
          <a:bodyPr/>
          <a:lstStyle/>
          <a:p>
            <a:fld id="{D9992D9F-99AC-2D4A-B5C8-E9DCDCB89782}" type="datetime1">
              <a:rPr lang="en-US" smtClean="0"/>
              <a:t>3/26/2021</a:t>
            </a:fld>
            <a:endParaRPr lang="en-US"/>
          </a:p>
        </p:txBody>
      </p:sp>
      <p:sp>
        <p:nvSpPr>
          <p:cNvPr id="6" name="Footer Placeholder 5">
            <a:extLst>
              <a:ext uri="{FF2B5EF4-FFF2-40B4-BE49-F238E27FC236}">
                <a16:creationId xmlns:a16="http://schemas.microsoft.com/office/drawing/2014/main" id="{CAE4A7A9-C648-4834-BC8C-A2DC2A0528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6D0B54-3EE5-4BDA-AFAB-97BD2E0C096B}"/>
              </a:ext>
            </a:extLst>
          </p:cNvPr>
          <p:cNvSpPr>
            <a:spLocks noGrp="1"/>
          </p:cNvSpPr>
          <p:nvPr>
            <p:ph type="sldNum" sz="quarter" idx="12"/>
          </p:nvPr>
        </p:nvSpPr>
        <p:spPr/>
        <p:txBody>
          <a:bodyPr/>
          <a:lstStyle/>
          <a:p>
            <a:fld id="{2760AEF7-52F6-417E-89FE-BD62C8A9C978}" type="slidenum">
              <a:rPr lang="en-US" smtClean="0"/>
              <a:t>‹#›</a:t>
            </a:fld>
            <a:endParaRPr lang="en-US"/>
          </a:p>
        </p:txBody>
      </p:sp>
    </p:spTree>
    <p:extLst>
      <p:ext uri="{BB962C8B-B14F-4D97-AF65-F5344CB8AC3E}">
        <p14:creationId xmlns:p14="http://schemas.microsoft.com/office/powerpoint/2010/main" val="4228960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634097-571C-4A5A-AEAD-A4C26596FA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0063A3-86D9-4F4C-967B-A492BD8718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F9A6D2-F6CA-4595-BED9-004245774E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B6272-7B35-1443-A323-C32F58B45CDA}" type="datetime1">
              <a:rPr lang="en-US" smtClean="0"/>
              <a:t>3/26/2021</a:t>
            </a:fld>
            <a:endParaRPr lang="en-US"/>
          </a:p>
        </p:txBody>
      </p:sp>
      <p:sp>
        <p:nvSpPr>
          <p:cNvPr id="5" name="Footer Placeholder 4">
            <a:extLst>
              <a:ext uri="{FF2B5EF4-FFF2-40B4-BE49-F238E27FC236}">
                <a16:creationId xmlns:a16="http://schemas.microsoft.com/office/drawing/2014/main" id="{86A11630-0EFC-4F73-9A3C-AE299BF0DC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E95B67-DCC9-4F32-B66C-B5DF3FEEE0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0AEF7-52F6-417E-89FE-BD62C8A9C978}" type="slidenum">
              <a:rPr lang="en-US" smtClean="0"/>
              <a:t>‹#›</a:t>
            </a:fld>
            <a:endParaRPr lang="en-US"/>
          </a:p>
        </p:txBody>
      </p:sp>
    </p:spTree>
    <p:extLst>
      <p:ext uri="{BB962C8B-B14F-4D97-AF65-F5344CB8AC3E}">
        <p14:creationId xmlns:p14="http://schemas.microsoft.com/office/powerpoint/2010/main" val="2614961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gif"/><Relationship Id="rId11" Type="http://schemas.openxmlformats.org/officeDocument/2006/relationships/image" Target="../media/image13.jpg"/><Relationship Id="rId5" Type="http://schemas.openxmlformats.org/officeDocument/2006/relationships/image" Target="../media/image7.jpeg"/><Relationship Id="rId10" Type="http://schemas.openxmlformats.org/officeDocument/2006/relationships/image" Target="../media/image12.gif"/><Relationship Id="rId4" Type="http://schemas.openxmlformats.org/officeDocument/2006/relationships/image" Target="../media/image6.jpeg"/><Relationship Id="rId9" Type="http://schemas.openxmlformats.org/officeDocument/2006/relationships/image" Target="../media/image11.jpg"/></Relationships>
</file>

<file path=ppt/slides/_rels/slide21.xml.rels><?xml version="1.0" encoding="UTF-8" standalone="yes"?>
<Relationships xmlns="http://schemas.openxmlformats.org/package/2006/relationships"><Relationship Id="rId8" Type="http://schemas.openxmlformats.org/officeDocument/2006/relationships/hyperlink" Target="https://www.ncbi.nlm.nih.gov/pubmed/?term=Nityananda%20V%5BAuthor%5D&amp;cauthor=true&amp;cauthor_uid=28724702" TargetMode="External"/><Relationship Id="rId3" Type="http://schemas.openxmlformats.org/officeDocument/2006/relationships/image" Target="../media/image16.PNG"/><Relationship Id="rId7" Type="http://schemas.openxmlformats.org/officeDocument/2006/relationships/hyperlink" Target="https://www.ncbi.nlm.nih.gov/pmc/articles/PMC553689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1.PNG"/><Relationship Id="rId5" Type="http://schemas.openxmlformats.org/officeDocument/2006/relationships/image" Target="../media/image18.jpg"/><Relationship Id="rId10" Type="http://schemas.openxmlformats.org/officeDocument/2006/relationships/image" Target="../media/image20.PNG"/><Relationship Id="rId4" Type="http://schemas.openxmlformats.org/officeDocument/2006/relationships/image" Target="../media/image17.jpg"/><Relationship Id="rId9" Type="http://schemas.openxmlformats.org/officeDocument/2006/relationships/hyperlink" Target="https://www.ncbi.nlm.nih.gov/pubmed/?term=Read%20JC%5BAuthor%5D&amp;cauthor=true&amp;cauthor_uid=28724702"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dvancedvisiontherapycenter.com/blog/e_904/Signs_of_a_Vision_Problem/2016/5/Untangling_Dyslexia_and_Vision.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mailto:Allison@MakingSchoolWork.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 name="Rectangle 100">
            <a:extLst>
              <a:ext uri="{FF2B5EF4-FFF2-40B4-BE49-F238E27FC236}">
                <a16:creationId xmlns:a16="http://schemas.microsoft.com/office/drawing/2014/main" id="{25168E7B-6D42-4B3A-B7A1-17D4C49EC9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a:extLst>
              <a:ext uri="{FF2B5EF4-FFF2-40B4-BE49-F238E27FC236}">
                <a16:creationId xmlns:a16="http://schemas.microsoft.com/office/drawing/2014/main" id="{98A030C2-9F23-4593-9F99-7B73C232A4C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93D332D-D6A3-485D-9912-F4C42E3EFBDE}"/>
              </a:ext>
            </a:extLst>
          </p:cNvPr>
          <p:cNvSpPr>
            <a:spLocks noGrp="1"/>
          </p:cNvSpPr>
          <p:nvPr>
            <p:ph type="ctrTitle"/>
          </p:nvPr>
        </p:nvSpPr>
        <p:spPr>
          <a:xfrm>
            <a:off x="2726432" y="1741337"/>
            <a:ext cx="6739136" cy="1930118"/>
          </a:xfrm>
        </p:spPr>
        <p:txBody>
          <a:bodyPr anchor="b">
            <a:normAutofit/>
          </a:bodyPr>
          <a:lstStyle/>
          <a:p>
            <a:r>
              <a:rPr lang="en-US" sz="3200" dirty="0">
                <a:solidFill>
                  <a:srgbClr val="FFFFFF"/>
                </a:solidFill>
              </a:rPr>
              <a:t>Legal Strategies to Obtain Testing Accommodations for High Achieving Immigrants with Learning and Non-Traditional Vision Disorders</a:t>
            </a:r>
          </a:p>
        </p:txBody>
      </p:sp>
      <p:sp>
        <p:nvSpPr>
          <p:cNvPr id="3" name="Subtitle 2">
            <a:extLst>
              <a:ext uri="{FF2B5EF4-FFF2-40B4-BE49-F238E27FC236}">
                <a16:creationId xmlns:a16="http://schemas.microsoft.com/office/drawing/2014/main" id="{B6394A06-3A8B-4FC0-B765-D6E502E0FB14}"/>
              </a:ext>
            </a:extLst>
          </p:cNvPr>
          <p:cNvSpPr>
            <a:spLocks noGrp="1"/>
          </p:cNvSpPr>
          <p:nvPr>
            <p:ph type="subTitle" idx="1"/>
          </p:nvPr>
        </p:nvSpPr>
        <p:spPr>
          <a:xfrm>
            <a:off x="2726432" y="4568390"/>
            <a:ext cx="6740685" cy="682079"/>
          </a:xfrm>
        </p:spPr>
        <p:txBody>
          <a:bodyPr>
            <a:normAutofit/>
          </a:bodyPr>
          <a:lstStyle/>
          <a:p>
            <a:pPr>
              <a:lnSpc>
                <a:spcPct val="100000"/>
              </a:lnSpc>
              <a:spcBef>
                <a:spcPts val="600"/>
              </a:spcBef>
            </a:pPr>
            <a:r>
              <a:rPr lang="en-US" sz="1600" dirty="0">
                <a:solidFill>
                  <a:srgbClr val="FFFFFF"/>
                </a:solidFill>
                <a:latin typeface="+mj-lt"/>
              </a:rPr>
              <a:t>Allison </a:t>
            </a:r>
            <a:r>
              <a:rPr lang="en-US" sz="1600" dirty="0" err="1">
                <a:solidFill>
                  <a:srgbClr val="FFFFFF"/>
                </a:solidFill>
                <a:latin typeface="+mj-lt"/>
              </a:rPr>
              <a:t>Hertog</a:t>
            </a:r>
            <a:r>
              <a:rPr lang="en-US" sz="1600" dirty="0">
                <a:solidFill>
                  <a:srgbClr val="FFFFFF"/>
                </a:solidFill>
                <a:latin typeface="+mj-lt"/>
              </a:rPr>
              <a:t>, M.A., J.D.</a:t>
            </a:r>
          </a:p>
          <a:p>
            <a:pPr>
              <a:lnSpc>
                <a:spcPct val="100000"/>
              </a:lnSpc>
              <a:spcBef>
                <a:spcPts val="600"/>
              </a:spcBef>
            </a:pPr>
            <a:r>
              <a:rPr lang="en-US" sz="1600" dirty="0">
                <a:solidFill>
                  <a:srgbClr val="FFFFFF"/>
                </a:solidFill>
                <a:latin typeface="+mj-lt"/>
              </a:rPr>
              <a:t>San Zhang M.D.</a:t>
            </a:r>
          </a:p>
        </p:txBody>
      </p:sp>
      <p:sp>
        <p:nvSpPr>
          <p:cNvPr id="4" name="TextBox 3">
            <a:extLst>
              <a:ext uri="{FF2B5EF4-FFF2-40B4-BE49-F238E27FC236}">
                <a16:creationId xmlns:a16="http://schemas.microsoft.com/office/drawing/2014/main" id="{90B0CA4A-F2FF-C649-8E50-599A3F81FAFC}"/>
              </a:ext>
            </a:extLst>
          </p:cNvPr>
          <p:cNvSpPr txBox="1"/>
          <p:nvPr/>
        </p:nvSpPr>
        <p:spPr>
          <a:xfrm>
            <a:off x="2726432" y="3743573"/>
            <a:ext cx="6945589" cy="707886"/>
          </a:xfrm>
          <a:prstGeom prst="rect">
            <a:avLst/>
          </a:prstGeom>
          <a:noFill/>
        </p:spPr>
        <p:txBody>
          <a:bodyPr wrap="square" rtlCol="0">
            <a:spAutoFit/>
          </a:bodyPr>
          <a:lstStyle/>
          <a:p>
            <a:pPr algn="ctr"/>
            <a:r>
              <a:rPr lang="en-US" sz="2000" dirty="0"/>
              <a:t>Jacobus </a:t>
            </a:r>
            <a:r>
              <a:rPr lang="en-US" sz="2000" dirty="0" err="1"/>
              <a:t>tenBroek</a:t>
            </a:r>
            <a:r>
              <a:rPr lang="en-US" sz="2000" dirty="0"/>
              <a:t> Disability Law Symposium</a:t>
            </a:r>
          </a:p>
          <a:p>
            <a:pPr algn="ctr"/>
            <a:r>
              <a:rPr lang="en-US" sz="2000" dirty="0"/>
              <a:t>March 26, 2021</a:t>
            </a:r>
          </a:p>
        </p:txBody>
      </p:sp>
    </p:spTree>
    <p:extLst>
      <p:ext uri="{BB962C8B-B14F-4D97-AF65-F5344CB8AC3E}">
        <p14:creationId xmlns:p14="http://schemas.microsoft.com/office/powerpoint/2010/main" val="2905574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455948-70BE-704D-A1A5-CDDC3272B2B6}"/>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Legal Strategies to Get Accommodations for Immigrant High-Achievers with Disabilities</a:t>
            </a:r>
            <a:endParaRPr lang="en-US" sz="4000" b="1" u="sng" dirty="0">
              <a:solidFill>
                <a:srgbClr val="FFFFFF"/>
              </a:solidFill>
            </a:endParaRPr>
          </a:p>
        </p:txBody>
      </p:sp>
      <p:sp>
        <p:nvSpPr>
          <p:cNvPr id="3" name="Content Placeholder 2">
            <a:extLst>
              <a:ext uri="{FF2B5EF4-FFF2-40B4-BE49-F238E27FC236}">
                <a16:creationId xmlns:a16="http://schemas.microsoft.com/office/drawing/2014/main" id="{9A8933F7-ACF5-7549-92F8-E21DEC25DE62}"/>
              </a:ext>
            </a:extLst>
          </p:cNvPr>
          <p:cNvSpPr>
            <a:spLocks noGrp="1"/>
          </p:cNvSpPr>
          <p:nvPr>
            <p:ph idx="1"/>
          </p:nvPr>
        </p:nvSpPr>
        <p:spPr>
          <a:xfrm>
            <a:off x="1179226" y="2753937"/>
            <a:ext cx="9833548" cy="3465888"/>
          </a:xfrm>
        </p:spPr>
        <p:txBody>
          <a:bodyPr>
            <a:normAutofit lnSpcReduction="10000"/>
          </a:bodyPr>
          <a:lstStyle/>
          <a:p>
            <a:r>
              <a:rPr lang="en-US" sz="2400" dirty="0">
                <a:solidFill>
                  <a:srgbClr val="000000"/>
                </a:solidFill>
              </a:rPr>
              <a:t>Two Key Legal Paradigms to Overcome Bias of Testing Boards and Demonstrate Need for ADA Accommodations</a:t>
            </a:r>
          </a:p>
          <a:p>
            <a:pPr lvl="1"/>
            <a:r>
              <a:rPr lang="en-US" sz="2000" dirty="0">
                <a:solidFill>
                  <a:srgbClr val="000000"/>
                </a:solidFill>
              </a:rPr>
              <a:t>“Condition, manner or duration” under which a major life activity can be performed can be used to determine whether person has a disability </a:t>
            </a:r>
            <a:r>
              <a:rPr lang="en-US" sz="1800" dirty="0">
                <a:solidFill>
                  <a:srgbClr val="000000"/>
                </a:solidFill>
              </a:rPr>
              <a:t>(ADA EEOC 2016 Regulations)</a:t>
            </a:r>
          </a:p>
          <a:p>
            <a:pPr lvl="1"/>
            <a:r>
              <a:rPr lang="en-US" sz="2000" dirty="0">
                <a:solidFill>
                  <a:srgbClr val="000000"/>
                </a:solidFill>
              </a:rPr>
              <a:t>“Bona fide reasonably supported reasons for late diagnosis” </a:t>
            </a:r>
            <a:r>
              <a:rPr lang="en-US" sz="1800" dirty="0">
                <a:solidFill>
                  <a:srgbClr val="000000"/>
                </a:solidFill>
              </a:rPr>
              <a:t>Settlement Agreement </a:t>
            </a:r>
            <a:r>
              <a:rPr lang="en-US" sz="1800" dirty="0" err="1">
                <a:solidFill>
                  <a:srgbClr val="000000"/>
                </a:solidFill>
              </a:rPr>
              <a:t>btwn</a:t>
            </a:r>
            <a:r>
              <a:rPr lang="en-US" sz="1800" dirty="0">
                <a:solidFill>
                  <a:srgbClr val="000000"/>
                </a:solidFill>
              </a:rPr>
              <a:t> DOJ and NBME, Feb 23, 2011.  </a:t>
            </a:r>
            <a:endParaRPr lang="en-US" sz="1200" dirty="0">
              <a:solidFill>
                <a:srgbClr val="000000"/>
              </a:solidFill>
            </a:endParaRPr>
          </a:p>
          <a:p>
            <a:r>
              <a:rPr lang="en-US" sz="2400" dirty="0">
                <a:solidFill>
                  <a:srgbClr val="000000"/>
                </a:solidFill>
              </a:rPr>
              <a:t>Other Legal Arguments</a:t>
            </a:r>
          </a:p>
          <a:p>
            <a:pPr lvl="1"/>
            <a:r>
              <a:rPr lang="en-US" sz="2000" dirty="0">
                <a:solidFill>
                  <a:srgbClr val="000000"/>
                </a:solidFill>
              </a:rPr>
              <a:t>“Mitigating Measures”  </a:t>
            </a:r>
          </a:p>
          <a:p>
            <a:pPr lvl="2"/>
            <a:r>
              <a:rPr lang="en-US" sz="1600" dirty="0">
                <a:solidFill>
                  <a:srgbClr val="000000"/>
                </a:solidFill>
              </a:rPr>
              <a:t>Positive effects can not work against the person in determining whether someone has a disability</a:t>
            </a:r>
          </a:p>
          <a:p>
            <a:pPr lvl="2"/>
            <a:r>
              <a:rPr lang="en-US" sz="1600" dirty="0">
                <a:solidFill>
                  <a:srgbClr val="000000"/>
                </a:solidFill>
              </a:rPr>
              <a:t>Positive effects can be used to determine whether accommodations are needed</a:t>
            </a:r>
          </a:p>
          <a:p>
            <a:pPr lvl="1"/>
            <a:r>
              <a:rPr lang="en-US" sz="2000" dirty="0">
                <a:solidFill>
                  <a:srgbClr val="000000"/>
                </a:solidFill>
              </a:rPr>
              <a:t>“Qualified Professional” recommends 50% extended time.  </a:t>
            </a:r>
          </a:p>
          <a:p>
            <a:pPr lvl="1"/>
            <a:endParaRPr lang="en-US" dirty="0">
              <a:solidFill>
                <a:srgbClr val="000000"/>
              </a:solidFill>
            </a:endParaRPr>
          </a:p>
          <a:p>
            <a:pPr marL="457200" lvl="1" indent="0">
              <a:buNone/>
            </a:pPr>
            <a:endParaRPr lang="en-US" sz="1600" dirty="0">
              <a:solidFill>
                <a:srgbClr val="000000"/>
              </a:solidFill>
            </a:endParaRPr>
          </a:p>
        </p:txBody>
      </p:sp>
      <p:sp>
        <p:nvSpPr>
          <p:cNvPr id="4" name="Slide Number Placeholder 3">
            <a:extLst>
              <a:ext uri="{FF2B5EF4-FFF2-40B4-BE49-F238E27FC236}">
                <a16:creationId xmlns:a16="http://schemas.microsoft.com/office/drawing/2014/main" id="{19D25A51-1ABD-7247-93B7-D7AD45C5CDAC}"/>
              </a:ext>
            </a:extLst>
          </p:cNvPr>
          <p:cNvSpPr>
            <a:spLocks noGrp="1"/>
          </p:cNvSpPr>
          <p:nvPr>
            <p:ph type="sldNum" sz="quarter" idx="12"/>
          </p:nvPr>
        </p:nvSpPr>
        <p:spPr/>
        <p:txBody>
          <a:bodyPr/>
          <a:lstStyle/>
          <a:p>
            <a:fld id="{2760AEF7-52F6-417E-89FE-BD62C8A9C978}" type="slidenum">
              <a:rPr lang="en-US" smtClean="0"/>
              <a:t>10</a:t>
            </a:fld>
            <a:endParaRPr lang="en-US"/>
          </a:p>
        </p:txBody>
      </p:sp>
    </p:spTree>
    <p:extLst>
      <p:ext uri="{BB962C8B-B14F-4D97-AF65-F5344CB8AC3E}">
        <p14:creationId xmlns:p14="http://schemas.microsoft.com/office/powerpoint/2010/main" val="3249768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 name="Rectangle 110">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D55380-5E0A-3B4F-BBD7-4B07367141A0}"/>
              </a:ext>
            </a:extLst>
          </p:cNvPr>
          <p:cNvSpPr>
            <a:spLocks noGrp="1"/>
          </p:cNvSpPr>
          <p:nvPr>
            <p:ph type="title"/>
          </p:nvPr>
        </p:nvSpPr>
        <p:spPr>
          <a:xfrm>
            <a:off x="1371599" y="294538"/>
            <a:ext cx="9895951" cy="1033669"/>
          </a:xfrm>
        </p:spPr>
        <p:txBody>
          <a:bodyPr>
            <a:normAutofit/>
          </a:bodyPr>
          <a:lstStyle/>
          <a:p>
            <a:r>
              <a:rPr lang="en-US" sz="3400" dirty="0">
                <a:solidFill>
                  <a:srgbClr val="FFFFFF"/>
                </a:solidFill>
              </a:rPr>
              <a:t>Strategy 1: Utilize “Condition, Manner or Duration” Paradigm</a:t>
            </a:r>
          </a:p>
        </p:txBody>
      </p:sp>
      <p:sp>
        <p:nvSpPr>
          <p:cNvPr id="3" name="Content Placeholder 2">
            <a:extLst>
              <a:ext uri="{FF2B5EF4-FFF2-40B4-BE49-F238E27FC236}">
                <a16:creationId xmlns:a16="http://schemas.microsoft.com/office/drawing/2014/main" id="{B8869F6F-9E1E-3C4F-AF55-F15AA1F91F41}"/>
              </a:ext>
            </a:extLst>
          </p:cNvPr>
          <p:cNvSpPr>
            <a:spLocks noGrp="1"/>
          </p:cNvSpPr>
          <p:nvPr>
            <p:ph idx="1"/>
          </p:nvPr>
        </p:nvSpPr>
        <p:spPr>
          <a:xfrm>
            <a:off x="1371599" y="1891970"/>
            <a:ext cx="9724031" cy="4109585"/>
          </a:xfrm>
        </p:spPr>
        <p:txBody>
          <a:bodyPr anchor="ctr">
            <a:normAutofit fontScale="92500" lnSpcReduction="20000"/>
          </a:bodyPr>
          <a:lstStyle/>
          <a:p>
            <a:pPr marL="457200" lvl="1" indent="0">
              <a:buNone/>
            </a:pPr>
            <a:endParaRPr lang="en-US" sz="1400" dirty="0"/>
          </a:p>
          <a:p>
            <a:pPr lvl="1"/>
            <a:r>
              <a:rPr lang="en-US" sz="2000" dirty="0"/>
              <a:t>The ‘‘condition’’ or ‘‘manner’’ or “duration” under which a major life activity can be performed</a:t>
            </a:r>
          </a:p>
          <a:p>
            <a:pPr lvl="1"/>
            <a:r>
              <a:rPr lang="en-US" sz="2000" dirty="0"/>
              <a:t> “…the condition or manner under which a major life activity can be performed may refer to </a:t>
            </a:r>
          </a:p>
          <a:p>
            <a:pPr lvl="2"/>
            <a:r>
              <a:rPr lang="en-US" dirty="0"/>
              <a:t>the “way an individual performs a major life activity.”</a:t>
            </a:r>
          </a:p>
          <a:p>
            <a:pPr marL="1371600" lvl="3" indent="0">
              <a:buNone/>
            </a:pPr>
            <a:r>
              <a:rPr lang="en-US" dirty="0"/>
              <a:t>e.g., speaking aloud</a:t>
            </a:r>
          </a:p>
          <a:p>
            <a:pPr lvl="2"/>
            <a:r>
              <a:rPr lang="en-US" dirty="0"/>
              <a:t>“how performance of a major life activity affects the individual with an impairment.”</a:t>
            </a:r>
          </a:p>
          <a:p>
            <a:pPr marL="1371600" lvl="3" indent="0">
              <a:buNone/>
            </a:pPr>
            <a:r>
              <a:rPr lang="en-US" dirty="0"/>
              <a:t>e.g., causes pain or blurry vision requiring breaks</a:t>
            </a:r>
          </a:p>
          <a:p>
            <a:pPr lvl="2"/>
            <a:r>
              <a:rPr lang="en-US" dirty="0"/>
              <a:t>“the extent to which a major life activity… can be performed.”</a:t>
            </a:r>
          </a:p>
          <a:p>
            <a:pPr marL="1371600" lvl="3" indent="0">
              <a:buNone/>
            </a:pPr>
            <a:r>
              <a:rPr lang="en-US" dirty="0"/>
              <a:t>e.g., causes substantial fatigue</a:t>
            </a:r>
          </a:p>
          <a:p>
            <a:pPr lvl="1"/>
            <a:r>
              <a:rPr lang="en-US" sz="2000" dirty="0"/>
              <a:t>Condition, manner, or duration may also suggest </a:t>
            </a:r>
          </a:p>
          <a:p>
            <a:pPr lvl="2"/>
            <a:r>
              <a:rPr lang="en-US" b="1" dirty="0"/>
              <a:t>the amount of time an individual has to expend when performing a major life activity because of the effects of an impairment</a:t>
            </a:r>
          </a:p>
          <a:p>
            <a:pPr lvl="3"/>
            <a:r>
              <a:rPr lang="en-US" b="1" dirty="0"/>
              <a:t>even if the individual is able to achieve the same or similar result as someone without the impairment.</a:t>
            </a:r>
          </a:p>
          <a:p>
            <a:pPr lvl="1"/>
            <a:endParaRPr lang="en-US" sz="1400" dirty="0"/>
          </a:p>
          <a:p>
            <a:pPr lvl="1"/>
            <a:endParaRPr lang="en-US" sz="1400" dirty="0"/>
          </a:p>
        </p:txBody>
      </p:sp>
      <p:sp>
        <p:nvSpPr>
          <p:cNvPr id="4" name="Slide Number Placeholder 3">
            <a:extLst>
              <a:ext uri="{FF2B5EF4-FFF2-40B4-BE49-F238E27FC236}">
                <a16:creationId xmlns:a16="http://schemas.microsoft.com/office/drawing/2014/main" id="{46F43257-6ADB-A845-A330-8651EC0EB98D}"/>
              </a:ext>
            </a:extLst>
          </p:cNvPr>
          <p:cNvSpPr>
            <a:spLocks noGrp="1"/>
          </p:cNvSpPr>
          <p:nvPr>
            <p:ph type="sldNum" sz="quarter" idx="12"/>
          </p:nvPr>
        </p:nvSpPr>
        <p:spPr/>
        <p:txBody>
          <a:bodyPr/>
          <a:lstStyle/>
          <a:p>
            <a:fld id="{2760AEF7-52F6-417E-89FE-BD62C8A9C978}" type="slidenum">
              <a:rPr lang="en-US" smtClean="0"/>
              <a:t>11</a:t>
            </a:fld>
            <a:endParaRPr lang="en-US"/>
          </a:p>
        </p:txBody>
      </p:sp>
    </p:spTree>
    <p:extLst>
      <p:ext uri="{BB962C8B-B14F-4D97-AF65-F5344CB8AC3E}">
        <p14:creationId xmlns:p14="http://schemas.microsoft.com/office/powerpoint/2010/main" val="3133501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 name="Rectangle 110">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D55380-5E0A-3B4F-BBD7-4B07367141A0}"/>
              </a:ext>
            </a:extLst>
          </p:cNvPr>
          <p:cNvSpPr>
            <a:spLocks noGrp="1"/>
          </p:cNvSpPr>
          <p:nvPr>
            <p:ph type="title"/>
          </p:nvPr>
        </p:nvSpPr>
        <p:spPr>
          <a:xfrm>
            <a:off x="1371599" y="294538"/>
            <a:ext cx="9895951" cy="1033669"/>
          </a:xfrm>
        </p:spPr>
        <p:txBody>
          <a:bodyPr>
            <a:normAutofit/>
          </a:bodyPr>
          <a:lstStyle/>
          <a:p>
            <a:r>
              <a:rPr lang="en-US" sz="3400" dirty="0">
                <a:solidFill>
                  <a:srgbClr val="FFFFFF"/>
                </a:solidFill>
              </a:rPr>
              <a:t>Recent Case Law Analysis of “Condition, Manner or Duration”</a:t>
            </a:r>
          </a:p>
        </p:txBody>
      </p:sp>
      <p:sp>
        <p:nvSpPr>
          <p:cNvPr id="3" name="Content Placeholder 2">
            <a:extLst>
              <a:ext uri="{FF2B5EF4-FFF2-40B4-BE49-F238E27FC236}">
                <a16:creationId xmlns:a16="http://schemas.microsoft.com/office/drawing/2014/main" id="{B8869F6F-9E1E-3C4F-AF55-F15AA1F91F41}"/>
              </a:ext>
            </a:extLst>
          </p:cNvPr>
          <p:cNvSpPr>
            <a:spLocks noGrp="1"/>
          </p:cNvSpPr>
          <p:nvPr>
            <p:ph idx="1"/>
          </p:nvPr>
        </p:nvSpPr>
        <p:spPr>
          <a:xfrm>
            <a:off x="1075037" y="4633784"/>
            <a:ext cx="10020593" cy="1367771"/>
          </a:xfrm>
        </p:spPr>
        <p:txBody>
          <a:bodyPr anchor="ctr">
            <a:normAutofit/>
          </a:bodyPr>
          <a:lstStyle/>
          <a:p>
            <a:pPr marL="457200" lvl="1" indent="0">
              <a:buNone/>
            </a:pPr>
            <a:endParaRPr lang="en-US" sz="1400" dirty="0"/>
          </a:p>
          <a:p>
            <a:pPr lvl="1"/>
            <a:endParaRPr lang="en-US" sz="1400" dirty="0"/>
          </a:p>
        </p:txBody>
      </p:sp>
      <p:sp>
        <p:nvSpPr>
          <p:cNvPr id="4" name="TextBox 3">
            <a:extLst>
              <a:ext uri="{FF2B5EF4-FFF2-40B4-BE49-F238E27FC236}">
                <a16:creationId xmlns:a16="http://schemas.microsoft.com/office/drawing/2014/main" id="{75E5E723-9C58-9941-ACC9-81807D339E2E}"/>
              </a:ext>
            </a:extLst>
          </p:cNvPr>
          <p:cNvSpPr txBox="1"/>
          <p:nvPr/>
        </p:nvSpPr>
        <p:spPr>
          <a:xfrm>
            <a:off x="981630" y="2019616"/>
            <a:ext cx="10228735" cy="5047536"/>
          </a:xfrm>
          <a:prstGeom prst="rect">
            <a:avLst/>
          </a:prstGeom>
          <a:noFill/>
        </p:spPr>
        <p:txBody>
          <a:bodyPr wrap="square" rtlCol="0">
            <a:spAutoFit/>
          </a:bodyPr>
          <a:lstStyle/>
          <a:p>
            <a:pPr marL="285750" indent="-285750">
              <a:buFont typeface="Arial" panose="020B0604020202020204" pitchFamily="34" charset="0"/>
              <a:buChar char="•"/>
            </a:pPr>
            <a:r>
              <a:rPr lang="en-US" u="sng" dirty="0"/>
              <a:t>Berger v. </a:t>
            </a:r>
            <a:r>
              <a:rPr lang="en-US" u="sng" dirty="0" err="1"/>
              <a:t>Nat’l</a:t>
            </a:r>
            <a:r>
              <a:rPr lang="en-US" u="sng" dirty="0"/>
              <a:t> Bd. of Med. Examiners</a:t>
            </a:r>
            <a:r>
              <a:rPr lang="en-US" dirty="0"/>
              <a:t>, No. 1:19-CV-99, 2019 WL 4040576 (S.D. Ohio Aug. 27, 2019) (granting p’s motion for a prelim injunction), LEXIS 77517 (S.D. Ohio May 1, 2020) (granting d’s motion for an indicative ruling to vacate prelim injunction)</a:t>
            </a:r>
          </a:p>
          <a:p>
            <a:pPr marL="742950" lvl="1" indent="-285750">
              <a:buFont typeface="Arial" panose="020B0604020202020204" pitchFamily="34" charset="0"/>
              <a:buChar char="•"/>
            </a:pPr>
            <a:r>
              <a:rPr lang="en-US" sz="1600" dirty="0"/>
              <a:t>Berger’s dual language exposure was used by the testing board to try to undercut the presence of a disability.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u="sng" dirty="0"/>
              <a:t>Ramsay v. </a:t>
            </a:r>
            <a:r>
              <a:rPr lang="en-US" u="sng" dirty="0" err="1"/>
              <a:t>Nat’l</a:t>
            </a:r>
            <a:r>
              <a:rPr lang="en-US" u="sng" dirty="0"/>
              <a:t> Bd. of Med. Examiners</a:t>
            </a:r>
            <a:r>
              <a:rPr lang="en-US" dirty="0"/>
              <a:t>, 968 F.3d 251 (3d Cir.  Jul 31, 2020), No. 20-1058, 2021 WL 850645 (S. Ct. Mar. 8, 2021)(petition for writ of certiorari denied)</a:t>
            </a:r>
          </a:p>
          <a:p>
            <a:pPr marL="742950" lvl="1" indent="-285750">
              <a:buFont typeface="Arial" panose="020B0604020202020204" pitchFamily="34" charset="0"/>
              <a:buChar char="•"/>
            </a:pPr>
            <a:r>
              <a:rPr lang="en-US" sz="1600" dirty="0"/>
              <a:t>No bilingual or immigrant issue.  Student’s diagnosis of ADHD and Dyslexia was evident back in elementary school.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600" dirty="0"/>
              <a:t>Plaintiffs are high-achievers who did not receive formal accommodations until later in their academic careers. Ps won preliminary injunctions for disability discrimination.  Used the Condition, Manner or Duration paradigm to succeed.  </a:t>
            </a:r>
          </a:p>
          <a:p>
            <a:pPr marL="742950" lvl="1" indent="-285750">
              <a:buFont typeface="Arial" panose="020B0604020202020204" pitchFamily="34" charset="0"/>
              <a:buChar char="•"/>
            </a:pPr>
            <a:r>
              <a:rPr lang="en-US" sz="1600" dirty="0"/>
              <a:t>Testing Boards and Higher Ed should emphasize consideration of “limits” rather than “outcomes.” </a:t>
            </a:r>
          </a:p>
          <a:p>
            <a:pPr marL="742950" lvl="1" indent="-285750">
              <a:buFont typeface="Arial" panose="020B0604020202020204" pitchFamily="34" charset="0"/>
              <a:buChar char="•"/>
            </a:pPr>
            <a:r>
              <a:rPr lang="en-US" sz="1600" dirty="0"/>
              <a:t>Plaintiff with a learning disability may achieve a high level of academic success, but may be </a:t>
            </a:r>
            <a:r>
              <a:rPr lang="en-US" sz="1600" b="1" dirty="0"/>
              <a:t>substantially limited in one or more of the major life activities</a:t>
            </a:r>
            <a:r>
              <a:rPr lang="en-US" sz="1600" dirty="0"/>
              <a:t> of reading, writing, speaking, or learning because of the </a:t>
            </a:r>
            <a:r>
              <a:rPr lang="en-US" sz="1600" b="1" dirty="0"/>
              <a:t>additional time or effort he or she must spend to read, speak, write, or learn compared </a:t>
            </a:r>
            <a:r>
              <a:rPr lang="en-US" sz="1600" dirty="0"/>
              <a:t>to most people in the general population.  </a:t>
            </a:r>
          </a:p>
          <a:p>
            <a:endParaRPr lang="en-US" dirty="0"/>
          </a:p>
          <a:p>
            <a:endParaRPr lang="en-US" dirty="0"/>
          </a:p>
        </p:txBody>
      </p:sp>
      <p:sp>
        <p:nvSpPr>
          <p:cNvPr id="5" name="Slide Number Placeholder 4">
            <a:extLst>
              <a:ext uri="{FF2B5EF4-FFF2-40B4-BE49-F238E27FC236}">
                <a16:creationId xmlns:a16="http://schemas.microsoft.com/office/drawing/2014/main" id="{E4320481-8DC5-B24C-8A8B-0BA69EEC7224}"/>
              </a:ext>
            </a:extLst>
          </p:cNvPr>
          <p:cNvSpPr>
            <a:spLocks noGrp="1"/>
          </p:cNvSpPr>
          <p:nvPr>
            <p:ph type="sldNum" sz="quarter" idx="12"/>
          </p:nvPr>
        </p:nvSpPr>
        <p:spPr/>
        <p:txBody>
          <a:bodyPr/>
          <a:lstStyle/>
          <a:p>
            <a:fld id="{2760AEF7-52F6-417E-89FE-BD62C8A9C978}" type="slidenum">
              <a:rPr lang="en-US" smtClean="0"/>
              <a:t>12</a:t>
            </a:fld>
            <a:endParaRPr lang="en-US"/>
          </a:p>
        </p:txBody>
      </p:sp>
    </p:spTree>
    <p:extLst>
      <p:ext uri="{BB962C8B-B14F-4D97-AF65-F5344CB8AC3E}">
        <p14:creationId xmlns:p14="http://schemas.microsoft.com/office/powerpoint/2010/main" val="336236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D55380-5E0A-3B4F-BBD7-4B07367141A0}"/>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Strategy 2: Give Explicit Reasons for the Delay in Diagnosis</a:t>
            </a:r>
          </a:p>
        </p:txBody>
      </p:sp>
      <p:sp>
        <p:nvSpPr>
          <p:cNvPr id="3" name="Content Placeholder 2">
            <a:extLst>
              <a:ext uri="{FF2B5EF4-FFF2-40B4-BE49-F238E27FC236}">
                <a16:creationId xmlns:a16="http://schemas.microsoft.com/office/drawing/2014/main" id="{B8869F6F-9E1E-3C4F-AF55-F15AA1F91F41}"/>
              </a:ext>
            </a:extLst>
          </p:cNvPr>
          <p:cNvSpPr>
            <a:spLocks noGrp="1"/>
          </p:cNvSpPr>
          <p:nvPr>
            <p:ph idx="1"/>
          </p:nvPr>
        </p:nvSpPr>
        <p:spPr>
          <a:xfrm>
            <a:off x="1179226" y="2753936"/>
            <a:ext cx="9833548" cy="3277384"/>
          </a:xfrm>
        </p:spPr>
        <p:txBody>
          <a:bodyPr>
            <a:normAutofit lnSpcReduction="10000"/>
          </a:bodyPr>
          <a:lstStyle/>
          <a:p>
            <a:pPr>
              <a:lnSpc>
                <a:spcPct val="100000"/>
              </a:lnSpc>
            </a:pPr>
            <a:r>
              <a:rPr lang="en-US" sz="2000" dirty="0">
                <a:solidFill>
                  <a:srgbClr val="000000"/>
                </a:solidFill>
              </a:rPr>
              <a:t>“Bona fide, reasonably supported reasons for the late diagnosis” must be considered.</a:t>
            </a:r>
          </a:p>
          <a:p>
            <a:pPr marL="457200" lvl="1" indent="0">
              <a:lnSpc>
                <a:spcPct val="100000"/>
              </a:lnSpc>
              <a:buNone/>
            </a:pPr>
            <a:r>
              <a:rPr lang="en-US" sz="1400" dirty="0">
                <a:solidFill>
                  <a:srgbClr val="000000"/>
                </a:solidFill>
              </a:rPr>
              <a:t>Settlement Agreement DOJ and NBME (2/23/2011)</a:t>
            </a:r>
          </a:p>
          <a:p>
            <a:pPr>
              <a:lnSpc>
                <a:spcPct val="100000"/>
              </a:lnSpc>
            </a:pPr>
            <a:r>
              <a:rPr lang="en-US" sz="2000" dirty="0">
                <a:solidFill>
                  <a:srgbClr val="000000"/>
                </a:solidFill>
              </a:rPr>
              <a:t>Examples</a:t>
            </a:r>
          </a:p>
          <a:p>
            <a:pPr marL="708660" lvl="1" indent="-342900">
              <a:lnSpc>
                <a:spcPct val="100000"/>
              </a:lnSpc>
              <a:spcBef>
                <a:spcPts val="0"/>
              </a:spcBef>
              <a:buFont typeface="+mj-lt"/>
              <a:buAutoNum type="arabicPeriod"/>
            </a:pPr>
            <a:r>
              <a:rPr lang="en-US" sz="1800" dirty="0">
                <a:solidFill>
                  <a:srgbClr val="000000"/>
                </a:solidFill>
              </a:rPr>
              <a:t>Schools did not use timed testing</a:t>
            </a:r>
          </a:p>
          <a:p>
            <a:pPr marL="708660" lvl="1" indent="-342900">
              <a:lnSpc>
                <a:spcPct val="100000"/>
              </a:lnSpc>
              <a:spcBef>
                <a:spcPts val="0"/>
              </a:spcBef>
              <a:buFont typeface="+mj-lt"/>
              <a:buAutoNum type="arabicPeriod"/>
            </a:pPr>
            <a:r>
              <a:rPr lang="en-US" sz="1800" dirty="0">
                <a:solidFill>
                  <a:srgbClr val="000000"/>
                </a:solidFill>
              </a:rPr>
              <a:t>Fear of Stigma</a:t>
            </a:r>
          </a:p>
          <a:p>
            <a:pPr marL="708660" lvl="1" indent="-342900">
              <a:lnSpc>
                <a:spcPct val="100000"/>
              </a:lnSpc>
              <a:spcBef>
                <a:spcPts val="0"/>
              </a:spcBef>
              <a:buFont typeface="+mj-lt"/>
              <a:buAutoNum type="arabicPeriod"/>
            </a:pPr>
            <a:r>
              <a:rPr lang="en-US" sz="1800" dirty="0">
                <a:solidFill>
                  <a:srgbClr val="000000"/>
                </a:solidFill>
              </a:rPr>
              <a:t>Receipt of informal accommodations</a:t>
            </a:r>
          </a:p>
          <a:p>
            <a:pPr marL="708660" lvl="1" indent="-342900">
              <a:lnSpc>
                <a:spcPct val="100000"/>
              </a:lnSpc>
              <a:spcBef>
                <a:spcPts val="0"/>
              </a:spcBef>
              <a:buFont typeface="+mj-lt"/>
              <a:buAutoNum type="arabicPeriod"/>
            </a:pPr>
            <a:r>
              <a:rPr lang="en-US" sz="1800" dirty="0">
                <a:solidFill>
                  <a:srgbClr val="000000"/>
                </a:solidFill>
              </a:rPr>
              <a:t>Lack of legal rights for SWD in home country</a:t>
            </a:r>
          </a:p>
          <a:p>
            <a:pPr marL="708660" lvl="1" indent="-342900">
              <a:lnSpc>
                <a:spcPct val="100000"/>
              </a:lnSpc>
              <a:spcBef>
                <a:spcPts val="0"/>
              </a:spcBef>
              <a:buFont typeface="+mj-lt"/>
              <a:buAutoNum type="arabicPeriod"/>
            </a:pPr>
            <a:r>
              <a:rPr lang="en-US" sz="1800" dirty="0">
                <a:solidFill>
                  <a:srgbClr val="000000"/>
                </a:solidFill>
              </a:rPr>
              <a:t>Poor socio-economic community in which public schools often violate the IDEA, failing to identify and serve SWD</a:t>
            </a:r>
          </a:p>
          <a:p>
            <a:pPr marL="708660" lvl="1" indent="-342900">
              <a:lnSpc>
                <a:spcPct val="100000"/>
              </a:lnSpc>
              <a:spcBef>
                <a:spcPts val="0"/>
              </a:spcBef>
              <a:buFont typeface="+mj-lt"/>
              <a:buAutoNum type="arabicPeriod"/>
            </a:pPr>
            <a:r>
              <a:rPr lang="en-US" sz="1800" dirty="0">
                <a:solidFill>
                  <a:srgbClr val="000000"/>
                </a:solidFill>
              </a:rPr>
              <a:t>Lack of funds or no ability to get a psycho-ed evaluation </a:t>
            </a:r>
          </a:p>
          <a:p>
            <a:pPr marL="365760" lvl="1" indent="0">
              <a:lnSpc>
                <a:spcPct val="100000"/>
              </a:lnSpc>
              <a:spcBef>
                <a:spcPts val="0"/>
              </a:spcBef>
              <a:buNone/>
            </a:pPr>
            <a:r>
              <a:rPr lang="en-US" sz="1800" dirty="0">
                <a:solidFill>
                  <a:srgbClr val="000000"/>
                </a:solidFill>
              </a:rPr>
              <a:t>Final Report of the Best Practices Panel Consent Decree. (2/6/15) P.14.</a:t>
            </a:r>
          </a:p>
          <a:p>
            <a:pPr lvl="1">
              <a:lnSpc>
                <a:spcPct val="100000"/>
              </a:lnSpc>
            </a:pPr>
            <a:endParaRPr lang="en-US" sz="2000" dirty="0">
              <a:solidFill>
                <a:srgbClr val="000000"/>
              </a:solidFill>
            </a:endParaRPr>
          </a:p>
          <a:p>
            <a:pPr lvl="1">
              <a:lnSpc>
                <a:spcPct val="100000"/>
              </a:lnSpc>
            </a:pPr>
            <a:endParaRPr lang="en-US" sz="2000" dirty="0">
              <a:solidFill>
                <a:srgbClr val="000000"/>
              </a:solidFill>
            </a:endParaRPr>
          </a:p>
        </p:txBody>
      </p:sp>
      <p:sp>
        <p:nvSpPr>
          <p:cNvPr id="4" name="Slide Number Placeholder 3">
            <a:extLst>
              <a:ext uri="{FF2B5EF4-FFF2-40B4-BE49-F238E27FC236}">
                <a16:creationId xmlns:a16="http://schemas.microsoft.com/office/drawing/2014/main" id="{36730B24-51B4-4048-9D05-6B01C4A744E2}"/>
              </a:ext>
            </a:extLst>
          </p:cNvPr>
          <p:cNvSpPr>
            <a:spLocks noGrp="1"/>
          </p:cNvSpPr>
          <p:nvPr>
            <p:ph type="sldNum" sz="quarter" idx="12"/>
          </p:nvPr>
        </p:nvSpPr>
        <p:spPr/>
        <p:txBody>
          <a:bodyPr/>
          <a:lstStyle/>
          <a:p>
            <a:fld id="{2760AEF7-52F6-417E-89FE-BD62C8A9C978}" type="slidenum">
              <a:rPr lang="en-US" smtClean="0"/>
              <a:t>13</a:t>
            </a:fld>
            <a:endParaRPr lang="en-US"/>
          </a:p>
        </p:txBody>
      </p:sp>
    </p:spTree>
    <p:extLst>
      <p:ext uri="{BB962C8B-B14F-4D97-AF65-F5344CB8AC3E}">
        <p14:creationId xmlns:p14="http://schemas.microsoft.com/office/powerpoint/2010/main" val="3497442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015" name="Rectangle 70">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016" name="Picture 74">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010" name="Title 1"/>
          <p:cNvSpPr>
            <a:spLocks noGrp="1"/>
          </p:cNvSpPr>
          <p:nvPr>
            <p:ph type="title"/>
          </p:nvPr>
        </p:nvSpPr>
        <p:spPr>
          <a:xfrm>
            <a:off x="640079" y="2053641"/>
            <a:ext cx="3669161" cy="2760098"/>
          </a:xfrm>
        </p:spPr>
        <p:txBody>
          <a:bodyPr>
            <a:normAutofit/>
          </a:bodyPr>
          <a:lstStyle/>
          <a:p>
            <a:pPr eaLnBrk="1" hangingPunct="1"/>
            <a:r>
              <a:rPr lang="en-US" sz="3700" dirty="0">
                <a:solidFill>
                  <a:srgbClr val="FFFFFF"/>
                </a:solidFill>
                <a:latin typeface="Century Gothic" charset="0"/>
                <a:ea typeface="ＭＳ Ｐゴシック" charset="0"/>
              </a:rPr>
              <a:t>Useful Assessments for Evaluations of High Achievers</a:t>
            </a:r>
          </a:p>
        </p:txBody>
      </p:sp>
      <p:sp>
        <p:nvSpPr>
          <p:cNvPr id="2" name="Content Placeholder 1">
            <a:extLst>
              <a:ext uri="{FF2B5EF4-FFF2-40B4-BE49-F238E27FC236}">
                <a16:creationId xmlns:a16="http://schemas.microsoft.com/office/drawing/2014/main" id="{3B45AE8E-B5FF-1548-B029-C270F035966C}"/>
              </a:ext>
            </a:extLst>
          </p:cNvPr>
          <p:cNvSpPr>
            <a:spLocks noGrp="1"/>
          </p:cNvSpPr>
          <p:nvPr>
            <p:ph idx="1"/>
          </p:nvPr>
        </p:nvSpPr>
        <p:spPr>
          <a:xfrm>
            <a:off x="6090574" y="801866"/>
            <a:ext cx="5306084" cy="5230634"/>
          </a:xfrm>
        </p:spPr>
        <p:txBody>
          <a:bodyPr anchor="ctr">
            <a:normAutofit/>
          </a:bodyPr>
          <a:lstStyle/>
          <a:p>
            <a:pPr lvl="0" rtl="0"/>
            <a:r>
              <a:rPr lang="en-US" sz="2000" dirty="0">
                <a:solidFill>
                  <a:srgbClr val="000000"/>
                </a:solidFill>
              </a:rPr>
              <a:t>SATA – timed and untimed reading, writing and math</a:t>
            </a:r>
          </a:p>
          <a:p>
            <a:pPr lvl="0" rtl="0"/>
            <a:r>
              <a:rPr lang="en-US" sz="2000" dirty="0">
                <a:solidFill>
                  <a:srgbClr val="000000"/>
                </a:solidFill>
              </a:rPr>
              <a:t>Nelson Denny Reading Test</a:t>
            </a:r>
          </a:p>
          <a:p>
            <a:r>
              <a:rPr lang="en-US" sz="2000" dirty="0">
                <a:solidFill>
                  <a:srgbClr val="000000"/>
                </a:solidFill>
              </a:rPr>
              <a:t>TOMAL-2, D-KEFS, TOVA – cognitive processing and attention</a:t>
            </a:r>
          </a:p>
          <a:p>
            <a:r>
              <a:rPr lang="en-US" sz="2000" dirty="0">
                <a:solidFill>
                  <a:srgbClr val="000000"/>
                </a:solidFill>
              </a:rPr>
              <a:t>WJ IV – visual processing-for no scantron sheet</a:t>
            </a:r>
          </a:p>
          <a:p>
            <a:r>
              <a:rPr lang="en-US" sz="2000" dirty="0">
                <a:solidFill>
                  <a:srgbClr val="000000"/>
                </a:solidFill>
              </a:rPr>
              <a:t>Optometric Assessments – addressed today by Dr. Zhang</a:t>
            </a:r>
          </a:p>
          <a:p>
            <a:r>
              <a:rPr lang="en-US" sz="2000" dirty="0">
                <a:solidFill>
                  <a:srgbClr val="000000"/>
                </a:solidFill>
              </a:rPr>
              <a:t>TOWRE-2 - timed measure of decoding efficiencies</a:t>
            </a:r>
          </a:p>
          <a:p>
            <a:r>
              <a:rPr lang="en-US" sz="2000" dirty="0">
                <a:solidFill>
                  <a:srgbClr val="000000"/>
                </a:solidFill>
              </a:rPr>
              <a:t>Anxiety assessments – Neo PI, MAPI  AND</a:t>
            </a:r>
          </a:p>
          <a:p>
            <a:pPr marL="0" indent="0">
              <a:buNone/>
            </a:pPr>
            <a:endParaRPr lang="en-US" sz="2000" dirty="0">
              <a:solidFill>
                <a:srgbClr val="000000"/>
              </a:solidFill>
            </a:endParaRPr>
          </a:p>
        </p:txBody>
      </p:sp>
      <p:sp>
        <p:nvSpPr>
          <p:cNvPr id="3" name="Slide Number Placeholder 2"/>
          <p:cNvSpPr>
            <a:spLocks noGrp="1"/>
          </p:cNvSpPr>
          <p:nvPr>
            <p:ph type="sldNum" sz="quarter" idx="12"/>
          </p:nvPr>
        </p:nvSpPr>
        <p:spPr>
          <a:xfrm>
            <a:off x="10825930" y="6223702"/>
            <a:ext cx="570728" cy="314067"/>
          </a:xfrm>
        </p:spPr>
        <p:txBody>
          <a:bodyPr>
            <a:normAutofit/>
          </a:bodyPr>
          <a:lstStyle/>
          <a:p>
            <a:pPr>
              <a:spcAft>
                <a:spcPts val="600"/>
              </a:spcAft>
            </a:pPr>
            <a:fld id="{EC8E3516-DBD1-6542-AD2C-E8F61D6ED468}" type="slidenum">
              <a:rPr lang="en-US" sz="1000">
                <a:solidFill>
                  <a:srgbClr val="898989"/>
                </a:solidFill>
              </a:rPr>
              <a:pPr>
                <a:spcAft>
                  <a:spcPts val="600"/>
                </a:spcAft>
              </a:pPr>
              <a:t>14</a:t>
            </a:fld>
            <a:endParaRPr lang="en-US" sz="1000">
              <a:solidFill>
                <a:srgbClr val="898989"/>
              </a:solidFill>
            </a:endParaRPr>
          </a:p>
        </p:txBody>
      </p:sp>
    </p:spTree>
    <p:extLst>
      <p:ext uri="{BB962C8B-B14F-4D97-AF65-F5344CB8AC3E}">
        <p14:creationId xmlns:p14="http://schemas.microsoft.com/office/powerpoint/2010/main" val="7243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2AE412-EDE9-2942-8E24-465F8B3F4478}"/>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Why is Medical Licensing a Particular Problem for Immigrants?</a:t>
            </a:r>
          </a:p>
        </p:txBody>
      </p:sp>
      <p:sp>
        <p:nvSpPr>
          <p:cNvPr id="3" name="Content Placeholder 2">
            <a:extLst>
              <a:ext uri="{FF2B5EF4-FFF2-40B4-BE49-F238E27FC236}">
                <a16:creationId xmlns:a16="http://schemas.microsoft.com/office/drawing/2014/main" id="{3EBA9659-7F3E-EA44-9AB3-FB8C0172259F}"/>
              </a:ext>
            </a:extLst>
          </p:cNvPr>
          <p:cNvSpPr>
            <a:spLocks noGrp="1"/>
          </p:cNvSpPr>
          <p:nvPr>
            <p:ph idx="1"/>
          </p:nvPr>
        </p:nvSpPr>
        <p:spPr>
          <a:xfrm>
            <a:off x="4810259" y="649480"/>
            <a:ext cx="6555347" cy="5546047"/>
          </a:xfrm>
        </p:spPr>
        <p:txBody>
          <a:bodyPr anchor="ctr">
            <a:normAutofit/>
          </a:bodyPr>
          <a:lstStyle/>
          <a:p>
            <a:r>
              <a:rPr lang="en-US" sz="2400" dirty="0"/>
              <a:t>Growing Segment of US Physicians: About 25% of are Immigrants</a:t>
            </a:r>
          </a:p>
          <a:p>
            <a:r>
              <a:rPr lang="en-US" sz="2400" dirty="0"/>
              <a:t>United States Medical Licensing Exams (USMLE) scores </a:t>
            </a:r>
          </a:p>
          <a:p>
            <a:pPr lvl="1"/>
            <a:r>
              <a:rPr lang="en-US" sz="2000" dirty="0"/>
              <a:t>Significant part of the selection process in residency programs. </a:t>
            </a:r>
          </a:p>
          <a:p>
            <a:pPr lvl="1"/>
            <a:r>
              <a:rPr lang="en-US" sz="2000" dirty="0"/>
              <a:t>Three tests (“steps”) in initial medical licensing</a:t>
            </a:r>
          </a:p>
          <a:p>
            <a:pPr lvl="1"/>
            <a:r>
              <a:rPr lang="en-US" sz="2000" dirty="0"/>
              <a:t>Standardized testing is problematic for advancement for underrepresented populations.</a:t>
            </a:r>
          </a:p>
          <a:p>
            <a:pPr lvl="1"/>
            <a:r>
              <a:rPr lang="en-US" sz="2000" dirty="0"/>
              <a:t>Research: Increasing the diversity of the physician workforce may assist in eliminating health disparities in the US.</a:t>
            </a:r>
            <a:r>
              <a:rPr lang="en-US" sz="2000" baseline="30000" dirty="0"/>
              <a:t> </a:t>
            </a:r>
          </a:p>
          <a:p>
            <a:pPr lvl="2"/>
            <a:r>
              <a:rPr lang="en-US" dirty="0"/>
              <a:t>Minority physicians more likely to care for minorities, in underserved communities.</a:t>
            </a:r>
          </a:p>
        </p:txBody>
      </p:sp>
      <p:sp>
        <p:nvSpPr>
          <p:cNvPr id="4" name="Slide Number Placeholder 3">
            <a:extLst>
              <a:ext uri="{FF2B5EF4-FFF2-40B4-BE49-F238E27FC236}">
                <a16:creationId xmlns:a16="http://schemas.microsoft.com/office/drawing/2014/main" id="{10AC28E5-F8F2-4748-8C3A-259A6F108E69}"/>
              </a:ext>
            </a:extLst>
          </p:cNvPr>
          <p:cNvSpPr>
            <a:spLocks noGrp="1"/>
          </p:cNvSpPr>
          <p:nvPr>
            <p:ph type="sldNum" sz="quarter" idx="12"/>
          </p:nvPr>
        </p:nvSpPr>
        <p:spPr/>
        <p:txBody>
          <a:bodyPr/>
          <a:lstStyle/>
          <a:p>
            <a:fld id="{2760AEF7-52F6-417E-89FE-BD62C8A9C978}" type="slidenum">
              <a:rPr lang="en-US" smtClean="0"/>
              <a:t>15</a:t>
            </a:fld>
            <a:endParaRPr lang="en-US"/>
          </a:p>
        </p:txBody>
      </p:sp>
    </p:spTree>
    <p:extLst>
      <p:ext uri="{BB962C8B-B14F-4D97-AF65-F5344CB8AC3E}">
        <p14:creationId xmlns:p14="http://schemas.microsoft.com/office/powerpoint/2010/main" val="2694913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13">
            <a:extLst>
              <a:ext uri="{FF2B5EF4-FFF2-40B4-BE49-F238E27FC236}">
                <a16:creationId xmlns:a16="http://schemas.microsoft.com/office/drawing/2014/main" id="{25168E7B-6D42-4B3A-B7A1-17D4C49EC9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15">
            <a:extLst>
              <a:ext uri="{FF2B5EF4-FFF2-40B4-BE49-F238E27FC236}">
                <a16:creationId xmlns:a16="http://schemas.microsoft.com/office/drawing/2014/main" id="{98A030C2-9F23-4593-9F99-7B73C232A4C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1A5EEFA-E75C-5044-AB50-2D33E0BCB9B8}"/>
              </a:ext>
            </a:extLst>
          </p:cNvPr>
          <p:cNvSpPr>
            <a:spLocks noGrp="1"/>
          </p:cNvSpPr>
          <p:nvPr>
            <p:ph type="title"/>
          </p:nvPr>
        </p:nvSpPr>
        <p:spPr>
          <a:xfrm>
            <a:off x="2726432" y="795647"/>
            <a:ext cx="6739136" cy="866898"/>
          </a:xfrm>
        </p:spPr>
        <p:txBody>
          <a:bodyPr vert="horz" lIns="91440" tIns="45720" rIns="91440" bIns="45720" rtlCol="0" anchor="b">
            <a:normAutofit/>
          </a:bodyPr>
          <a:lstStyle/>
          <a:p>
            <a:pPr algn="ctr"/>
            <a:r>
              <a:rPr lang="en-US" sz="4000" b="1" kern="1200" dirty="0">
                <a:solidFill>
                  <a:srgbClr val="FFFFFF"/>
                </a:solidFill>
                <a:latin typeface="+mj-lt"/>
                <a:ea typeface="+mj-ea"/>
                <a:cs typeface="+mj-cs"/>
              </a:rPr>
              <a:t>Dr. Sen Zhang’s Case</a:t>
            </a:r>
          </a:p>
        </p:txBody>
      </p:sp>
      <p:sp>
        <p:nvSpPr>
          <p:cNvPr id="3" name="TextBox 2">
            <a:extLst>
              <a:ext uri="{FF2B5EF4-FFF2-40B4-BE49-F238E27FC236}">
                <a16:creationId xmlns:a16="http://schemas.microsoft.com/office/drawing/2014/main" id="{F7191AC6-6AD2-7748-B839-14818176B83C}"/>
              </a:ext>
            </a:extLst>
          </p:cNvPr>
          <p:cNvSpPr txBox="1"/>
          <p:nvPr/>
        </p:nvSpPr>
        <p:spPr>
          <a:xfrm>
            <a:off x="2418398" y="1767282"/>
            <a:ext cx="7563802" cy="4985980"/>
          </a:xfrm>
          <a:prstGeom prst="rect">
            <a:avLst/>
          </a:prstGeom>
          <a:noFill/>
        </p:spPr>
        <p:txBody>
          <a:bodyPr wrap="none" rtlCol="0">
            <a:spAutoFit/>
          </a:bodyPr>
          <a:lstStyle/>
          <a:p>
            <a:r>
              <a:rPr lang="en-US" sz="2000" dirty="0">
                <a:solidFill>
                  <a:schemeClr val="bg1"/>
                </a:solidFill>
              </a:rPr>
              <a:t>Non-Traditional Vision Disordered and Bilingual Immigrant</a:t>
            </a:r>
          </a:p>
          <a:p>
            <a:pPr lvl="1"/>
            <a:r>
              <a:rPr lang="en-US" dirty="0">
                <a:solidFill>
                  <a:schemeClr val="bg1"/>
                </a:solidFill>
              </a:rPr>
              <a:t>Couldn’t obtain accommodations using the same documentation</a:t>
            </a:r>
          </a:p>
          <a:p>
            <a:pPr lvl="1"/>
            <a:r>
              <a:rPr lang="en-US" dirty="0">
                <a:solidFill>
                  <a:schemeClr val="bg1"/>
                </a:solidFill>
              </a:rPr>
              <a:t>as visually impaired student who automatically receive double time</a:t>
            </a:r>
          </a:p>
          <a:p>
            <a:pPr lvl="2"/>
            <a:endParaRPr lang="en-US" dirty="0">
              <a:solidFill>
                <a:schemeClr val="bg1"/>
              </a:solidFill>
            </a:endParaRPr>
          </a:p>
          <a:p>
            <a:r>
              <a:rPr lang="en-US" sz="2000" dirty="0">
                <a:solidFill>
                  <a:schemeClr val="bg1"/>
                </a:solidFill>
              </a:rPr>
              <a:t>Demonstrated the impact of the disability on major life activities </a:t>
            </a:r>
          </a:p>
          <a:p>
            <a:r>
              <a:rPr lang="en-US" sz="2000" dirty="0">
                <a:solidFill>
                  <a:schemeClr val="bg1"/>
                </a:solidFill>
              </a:rPr>
              <a:t>using vision and reading assessments</a:t>
            </a:r>
          </a:p>
          <a:p>
            <a:endParaRPr lang="en-US" sz="2000" dirty="0">
              <a:solidFill>
                <a:schemeClr val="bg1"/>
              </a:solidFill>
            </a:endParaRPr>
          </a:p>
          <a:p>
            <a:r>
              <a:rPr lang="en-US" sz="2000" dirty="0">
                <a:solidFill>
                  <a:schemeClr val="bg1"/>
                </a:solidFill>
              </a:rPr>
              <a:t>Differentiated disability from learning disorder and English proficiency</a:t>
            </a:r>
          </a:p>
          <a:p>
            <a:endParaRPr lang="en-US" sz="2000" dirty="0">
              <a:solidFill>
                <a:schemeClr val="bg1"/>
              </a:solidFill>
            </a:endParaRPr>
          </a:p>
          <a:p>
            <a:r>
              <a:rPr lang="en-US" sz="2000" dirty="0">
                <a:solidFill>
                  <a:schemeClr val="bg1"/>
                </a:solidFill>
              </a:rPr>
              <a:t> Utilized Legal Paradigms</a:t>
            </a:r>
          </a:p>
          <a:p>
            <a:pPr marL="1371600" lvl="2" indent="-457200">
              <a:buFont typeface="Arial" panose="020B0604020202020204" pitchFamily="34" charset="0"/>
              <a:buChar char="•"/>
            </a:pPr>
            <a:r>
              <a:rPr lang="en-US" sz="2000" dirty="0">
                <a:solidFill>
                  <a:schemeClr val="bg1"/>
                </a:solidFill>
              </a:rPr>
              <a:t>Condition, Manner, Duration of vision and reading</a:t>
            </a:r>
          </a:p>
          <a:p>
            <a:pPr marL="1371600" lvl="2" indent="-457200">
              <a:buFont typeface="Arial" panose="020B0604020202020204" pitchFamily="34" charset="0"/>
              <a:buChar char="•"/>
            </a:pPr>
            <a:r>
              <a:rPr lang="en-US" sz="2000" dirty="0">
                <a:solidFill>
                  <a:schemeClr val="bg1"/>
                </a:solidFill>
              </a:rPr>
              <a:t>Rationales for Late Diagnosis</a:t>
            </a:r>
          </a:p>
          <a:p>
            <a:r>
              <a:rPr lang="en-US" sz="2000" dirty="0">
                <a:solidFill>
                  <a:schemeClr val="bg1"/>
                </a:solidFill>
              </a:rPr>
              <a:t>	</a:t>
            </a:r>
          </a:p>
          <a:p>
            <a:endParaRPr lang="en-US" sz="3200" dirty="0">
              <a:solidFill>
                <a:schemeClr val="bg1"/>
              </a:solidFill>
            </a:endParaRPr>
          </a:p>
          <a:p>
            <a:endParaRPr lang="en-US" sz="3200" dirty="0">
              <a:solidFill>
                <a:schemeClr val="bg1"/>
              </a:solidFill>
            </a:endParaRPr>
          </a:p>
        </p:txBody>
      </p:sp>
      <p:sp>
        <p:nvSpPr>
          <p:cNvPr id="4" name="Slide Number Placeholder 3">
            <a:extLst>
              <a:ext uri="{FF2B5EF4-FFF2-40B4-BE49-F238E27FC236}">
                <a16:creationId xmlns:a16="http://schemas.microsoft.com/office/drawing/2014/main" id="{C4D78363-723A-7B43-89CB-34E4FEBBAE9F}"/>
              </a:ext>
            </a:extLst>
          </p:cNvPr>
          <p:cNvSpPr>
            <a:spLocks noGrp="1"/>
          </p:cNvSpPr>
          <p:nvPr>
            <p:ph type="sldNum" sz="quarter" idx="12"/>
          </p:nvPr>
        </p:nvSpPr>
        <p:spPr/>
        <p:txBody>
          <a:bodyPr/>
          <a:lstStyle/>
          <a:p>
            <a:fld id="{2760AEF7-52F6-417E-89FE-BD62C8A9C978}" type="slidenum">
              <a:rPr lang="en-US" smtClean="0"/>
              <a:t>16</a:t>
            </a:fld>
            <a:endParaRPr lang="en-US"/>
          </a:p>
        </p:txBody>
      </p:sp>
    </p:spTree>
    <p:extLst>
      <p:ext uri="{BB962C8B-B14F-4D97-AF65-F5344CB8AC3E}">
        <p14:creationId xmlns:p14="http://schemas.microsoft.com/office/powerpoint/2010/main" val="291900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 name="Rectangle 110">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D55380-5E0A-3B4F-BBD7-4B07367141A0}"/>
              </a:ext>
            </a:extLst>
          </p:cNvPr>
          <p:cNvSpPr>
            <a:spLocks noGrp="1"/>
          </p:cNvSpPr>
          <p:nvPr>
            <p:ph type="title"/>
          </p:nvPr>
        </p:nvSpPr>
        <p:spPr>
          <a:xfrm>
            <a:off x="1371599" y="294538"/>
            <a:ext cx="9895951" cy="1033669"/>
          </a:xfrm>
        </p:spPr>
        <p:txBody>
          <a:bodyPr>
            <a:normAutofit/>
          </a:bodyPr>
          <a:lstStyle/>
          <a:p>
            <a:r>
              <a:rPr lang="en-US" sz="3600" dirty="0">
                <a:solidFill>
                  <a:schemeClr val="bg1"/>
                </a:solidFill>
              </a:rPr>
              <a:t>Who am I and why I am speaking</a:t>
            </a:r>
            <a:endParaRPr lang="en-US" sz="3400" dirty="0">
              <a:solidFill>
                <a:schemeClr val="bg1"/>
              </a:solidFill>
            </a:endParaRPr>
          </a:p>
        </p:txBody>
      </p:sp>
      <p:sp>
        <p:nvSpPr>
          <p:cNvPr id="23" name="Content Placeholder 2">
            <a:extLst>
              <a:ext uri="{FF2B5EF4-FFF2-40B4-BE49-F238E27FC236}">
                <a16:creationId xmlns:a16="http://schemas.microsoft.com/office/drawing/2014/main" id="{43D31527-691B-4DF8-93DC-39A4E25136C7}"/>
              </a:ext>
            </a:extLst>
          </p:cNvPr>
          <p:cNvSpPr>
            <a:spLocks noGrp="1"/>
          </p:cNvSpPr>
          <p:nvPr>
            <p:ph idx="1"/>
          </p:nvPr>
        </p:nvSpPr>
        <p:spPr>
          <a:xfrm>
            <a:off x="688187" y="1918008"/>
            <a:ext cx="10630437" cy="2243455"/>
          </a:xfrm>
        </p:spPr>
        <p:txBody>
          <a:bodyPr>
            <a:normAutofit fontScale="92500" lnSpcReduction="10000"/>
          </a:bodyPr>
          <a:lstStyle/>
          <a:p>
            <a:pPr marL="0" indent="0">
              <a:buNone/>
            </a:pPr>
            <a:r>
              <a:rPr lang="en-US" dirty="0"/>
              <a:t> - Immigrant </a:t>
            </a:r>
          </a:p>
          <a:p>
            <a:r>
              <a:rPr lang="en-US" dirty="0"/>
              <a:t>- Received foreign education until M.D. (certified physician) </a:t>
            </a:r>
          </a:p>
          <a:p>
            <a:r>
              <a:rPr lang="en-US" dirty="0"/>
              <a:t>- English is my Second Language </a:t>
            </a:r>
          </a:p>
          <a:p>
            <a:r>
              <a:rPr lang="en-US" dirty="0"/>
              <a:t>- Previously highly achieved until having difficulty with USMLE/medical board exams (Step 1, 2CS, 2CK, 3). </a:t>
            </a:r>
          </a:p>
          <a:p>
            <a:pPr marL="0" indent="0">
              <a:buNone/>
            </a:pPr>
            <a:endParaRPr lang="en-US" dirty="0"/>
          </a:p>
          <a:p>
            <a:endParaRPr lang="en-US" dirty="0"/>
          </a:p>
        </p:txBody>
      </p:sp>
      <p:grpSp>
        <p:nvGrpSpPr>
          <p:cNvPr id="24" name="Group 23">
            <a:extLst>
              <a:ext uri="{FF2B5EF4-FFF2-40B4-BE49-F238E27FC236}">
                <a16:creationId xmlns:a16="http://schemas.microsoft.com/office/drawing/2014/main" id="{7CF31C86-B919-44ED-8137-D1021D2C6D04}"/>
              </a:ext>
            </a:extLst>
          </p:cNvPr>
          <p:cNvGrpSpPr/>
          <p:nvPr/>
        </p:nvGrpSpPr>
        <p:grpSpPr>
          <a:xfrm>
            <a:off x="864385" y="4335989"/>
            <a:ext cx="10083099" cy="1787086"/>
            <a:chOff x="864385" y="4496038"/>
            <a:chExt cx="10083099" cy="1787086"/>
          </a:xfrm>
        </p:grpSpPr>
        <p:sp>
          <p:nvSpPr>
            <p:cNvPr id="25" name="TextBox 24">
              <a:extLst>
                <a:ext uri="{FF2B5EF4-FFF2-40B4-BE49-F238E27FC236}">
                  <a16:creationId xmlns:a16="http://schemas.microsoft.com/office/drawing/2014/main" id="{F6E5D2C3-D1E1-4D74-899B-9AAE8BB1CBEA}"/>
                </a:ext>
              </a:extLst>
            </p:cNvPr>
            <p:cNvSpPr txBox="1"/>
            <p:nvPr/>
          </p:nvSpPr>
          <p:spPr>
            <a:xfrm>
              <a:off x="864385" y="4496038"/>
              <a:ext cx="1485900" cy="646331"/>
            </a:xfrm>
            <a:prstGeom prst="rect">
              <a:avLst/>
            </a:prstGeom>
            <a:noFill/>
          </p:spPr>
          <p:txBody>
            <a:bodyPr wrap="square" rtlCol="0">
              <a:spAutoFit/>
            </a:bodyPr>
            <a:lstStyle/>
            <a:p>
              <a:r>
                <a:rPr lang="en-US" dirty="0"/>
                <a:t>Education</a:t>
              </a:r>
            </a:p>
            <a:p>
              <a:r>
                <a:rPr lang="en-US" dirty="0"/>
                <a:t>/knowledge?</a:t>
              </a:r>
            </a:p>
          </p:txBody>
        </p:sp>
        <p:sp>
          <p:nvSpPr>
            <p:cNvPr id="26" name="TextBox 25">
              <a:extLst>
                <a:ext uri="{FF2B5EF4-FFF2-40B4-BE49-F238E27FC236}">
                  <a16:creationId xmlns:a16="http://schemas.microsoft.com/office/drawing/2014/main" id="{9D1CAEA5-7EC0-4506-9B0D-A81B8E1DCD1B}"/>
                </a:ext>
              </a:extLst>
            </p:cNvPr>
            <p:cNvSpPr txBox="1"/>
            <p:nvPr/>
          </p:nvSpPr>
          <p:spPr>
            <a:xfrm>
              <a:off x="2678465" y="4496038"/>
              <a:ext cx="1573530" cy="923330"/>
            </a:xfrm>
            <a:prstGeom prst="rect">
              <a:avLst/>
            </a:prstGeom>
            <a:noFill/>
          </p:spPr>
          <p:txBody>
            <a:bodyPr wrap="square" rtlCol="0">
              <a:spAutoFit/>
            </a:bodyPr>
            <a:lstStyle/>
            <a:p>
              <a:r>
                <a:rPr lang="en-US" dirty="0"/>
                <a:t>English not native language?</a:t>
              </a:r>
            </a:p>
          </p:txBody>
        </p:sp>
        <p:sp>
          <p:nvSpPr>
            <p:cNvPr id="27" name="TextBox 26">
              <a:extLst>
                <a:ext uri="{FF2B5EF4-FFF2-40B4-BE49-F238E27FC236}">
                  <a16:creationId xmlns:a16="http://schemas.microsoft.com/office/drawing/2014/main" id="{B573016E-5EFB-4E25-9DA4-2BCF60194D15}"/>
                </a:ext>
              </a:extLst>
            </p:cNvPr>
            <p:cNvSpPr txBox="1"/>
            <p:nvPr/>
          </p:nvSpPr>
          <p:spPr>
            <a:xfrm>
              <a:off x="4251993" y="4496038"/>
              <a:ext cx="1573530" cy="923330"/>
            </a:xfrm>
            <a:prstGeom prst="rect">
              <a:avLst/>
            </a:prstGeom>
            <a:noFill/>
          </p:spPr>
          <p:txBody>
            <a:bodyPr wrap="square" rtlCol="0">
              <a:spAutoFit/>
            </a:bodyPr>
            <a:lstStyle/>
            <a:p>
              <a:r>
                <a:rPr lang="en-US" dirty="0"/>
                <a:t>Lack strategy taking U.S. exam?</a:t>
              </a:r>
            </a:p>
          </p:txBody>
        </p:sp>
        <p:sp>
          <p:nvSpPr>
            <p:cNvPr id="28" name="TextBox 27">
              <a:extLst>
                <a:ext uri="{FF2B5EF4-FFF2-40B4-BE49-F238E27FC236}">
                  <a16:creationId xmlns:a16="http://schemas.microsoft.com/office/drawing/2014/main" id="{5D0F6024-D993-45C8-874B-2DE5FD8D2CBB}"/>
                </a:ext>
              </a:extLst>
            </p:cNvPr>
            <p:cNvSpPr txBox="1"/>
            <p:nvPr/>
          </p:nvSpPr>
          <p:spPr>
            <a:xfrm>
              <a:off x="8375734" y="4496038"/>
              <a:ext cx="2571750" cy="954107"/>
            </a:xfrm>
            <a:prstGeom prst="rect">
              <a:avLst/>
            </a:prstGeom>
            <a:noFill/>
          </p:spPr>
          <p:txBody>
            <a:bodyPr wrap="square" rtlCol="0">
              <a:spAutoFit/>
            </a:bodyPr>
            <a:lstStyle/>
            <a:p>
              <a:r>
                <a:rPr lang="en-US" dirty="0"/>
                <a:t>Dismissed deteriorating vision symptoms =&gt; </a:t>
              </a:r>
            </a:p>
            <a:p>
              <a:r>
                <a:rPr lang="en-US" sz="2000" b="1" dirty="0">
                  <a:solidFill>
                    <a:srgbClr val="FF0000"/>
                  </a:solidFill>
                </a:rPr>
                <a:t>Vision disability!</a:t>
              </a:r>
            </a:p>
          </p:txBody>
        </p:sp>
        <p:sp>
          <p:nvSpPr>
            <p:cNvPr id="29" name="TextBox 28">
              <a:extLst>
                <a:ext uri="{FF2B5EF4-FFF2-40B4-BE49-F238E27FC236}">
                  <a16:creationId xmlns:a16="http://schemas.microsoft.com/office/drawing/2014/main" id="{B6296E5E-7F1C-4395-A538-72791D73EAD9}"/>
                </a:ext>
              </a:extLst>
            </p:cNvPr>
            <p:cNvSpPr txBox="1"/>
            <p:nvPr/>
          </p:nvSpPr>
          <p:spPr>
            <a:xfrm>
              <a:off x="6095999" y="4496038"/>
              <a:ext cx="2135538" cy="646331"/>
            </a:xfrm>
            <a:prstGeom prst="rect">
              <a:avLst/>
            </a:prstGeom>
            <a:noFill/>
          </p:spPr>
          <p:txBody>
            <a:bodyPr wrap="square" rtlCol="0">
              <a:spAutoFit/>
            </a:bodyPr>
            <a:lstStyle/>
            <a:p>
              <a:r>
                <a:rPr lang="en-US" dirty="0"/>
                <a:t>Did not work hard enough?</a:t>
              </a:r>
            </a:p>
          </p:txBody>
        </p:sp>
        <p:sp>
          <p:nvSpPr>
            <p:cNvPr id="30" name="Left Brace 29">
              <a:extLst>
                <a:ext uri="{FF2B5EF4-FFF2-40B4-BE49-F238E27FC236}">
                  <a16:creationId xmlns:a16="http://schemas.microsoft.com/office/drawing/2014/main" id="{BE177F46-6652-465A-9586-5037D4148C29}"/>
                </a:ext>
              </a:extLst>
            </p:cNvPr>
            <p:cNvSpPr/>
            <p:nvPr/>
          </p:nvSpPr>
          <p:spPr>
            <a:xfrm rot="16200000">
              <a:off x="3981812" y="2999044"/>
              <a:ext cx="277000" cy="55525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540021BE-ADE5-4B0C-B1E9-F6A0C8A9B1D8}"/>
                </a:ext>
              </a:extLst>
            </p:cNvPr>
            <p:cNvSpPr txBox="1"/>
            <p:nvPr/>
          </p:nvSpPr>
          <p:spPr>
            <a:xfrm>
              <a:off x="2401688" y="5913792"/>
              <a:ext cx="4494874" cy="369332"/>
            </a:xfrm>
            <a:prstGeom prst="rect">
              <a:avLst/>
            </a:prstGeom>
            <a:noFill/>
          </p:spPr>
          <p:txBody>
            <a:bodyPr wrap="square" rtlCol="0">
              <a:spAutoFit/>
            </a:bodyPr>
            <a:lstStyle/>
            <a:p>
              <a:r>
                <a:rPr lang="en-US" dirty="0"/>
                <a:t>Could possibly cause a low score</a:t>
              </a:r>
            </a:p>
          </p:txBody>
        </p:sp>
      </p:grpSp>
      <p:sp>
        <p:nvSpPr>
          <p:cNvPr id="32" name="Slide Number Placeholder 12">
            <a:extLst>
              <a:ext uri="{FF2B5EF4-FFF2-40B4-BE49-F238E27FC236}">
                <a16:creationId xmlns:a16="http://schemas.microsoft.com/office/drawing/2014/main" id="{9D105B3D-39EF-4D52-BAB9-9258A3489E2B}"/>
              </a:ext>
            </a:extLst>
          </p:cNvPr>
          <p:cNvSpPr>
            <a:spLocks noGrp="1"/>
          </p:cNvSpPr>
          <p:nvPr>
            <p:ph type="sldNum" sz="quarter" idx="12"/>
          </p:nvPr>
        </p:nvSpPr>
        <p:spPr>
          <a:xfrm>
            <a:off x="8610600" y="6356350"/>
            <a:ext cx="2743200" cy="365125"/>
          </a:xfrm>
        </p:spPr>
        <p:txBody>
          <a:bodyPr/>
          <a:lstStyle/>
          <a:p>
            <a:fld id="{2760AEF7-52F6-417E-89FE-BD62C8A9C978}" type="slidenum">
              <a:rPr lang="en-US" smtClean="0"/>
              <a:t>17</a:t>
            </a:fld>
            <a:endParaRPr lang="en-US"/>
          </a:p>
        </p:txBody>
      </p:sp>
    </p:spTree>
    <p:extLst>
      <p:ext uri="{BB962C8B-B14F-4D97-AF65-F5344CB8AC3E}">
        <p14:creationId xmlns:p14="http://schemas.microsoft.com/office/powerpoint/2010/main" val="2788448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0CEBF4-0A4C-4332-8694-B3BC374BB28E}"/>
              </a:ext>
            </a:extLst>
          </p:cNvPr>
          <p:cNvSpPr>
            <a:spLocks noGrp="1"/>
          </p:cNvSpPr>
          <p:nvPr>
            <p:ph type="title"/>
          </p:nvPr>
        </p:nvSpPr>
        <p:spPr>
          <a:xfrm>
            <a:off x="466722" y="586855"/>
            <a:ext cx="3201366" cy="3387497"/>
          </a:xfrm>
        </p:spPr>
        <p:txBody>
          <a:bodyPr vert="horz" lIns="91440" tIns="45720" rIns="91440" bIns="45720" rtlCol="0" anchor="b">
            <a:normAutofit/>
          </a:bodyPr>
          <a:lstStyle/>
          <a:p>
            <a:r>
              <a:rPr lang="en-US" sz="3400" kern="1200" dirty="0">
                <a:solidFill>
                  <a:srgbClr val="FFFFFF"/>
                </a:solidFill>
                <a:latin typeface="+mj-lt"/>
                <a:ea typeface="+mj-ea"/>
                <a:cs typeface="+mj-cs"/>
              </a:rPr>
              <a:t>Test Accommodations Request (double time) with NBME</a:t>
            </a:r>
          </a:p>
        </p:txBody>
      </p:sp>
      <p:sp>
        <p:nvSpPr>
          <p:cNvPr id="4" name="Content Placeholder 2">
            <a:extLst>
              <a:ext uri="{FF2B5EF4-FFF2-40B4-BE49-F238E27FC236}">
                <a16:creationId xmlns:a16="http://schemas.microsoft.com/office/drawing/2014/main" id="{EB54C5B5-1586-42F7-BFF5-29CDA6534971}"/>
              </a:ext>
            </a:extLst>
          </p:cNvPr>
          <p:cNvSpPr txBox="1">
            <a:spLocks/>
          </p:cNvSpPr>
          <p:nvPr/>
        </p:nvSpPr>
        <p:spPr>
          <a:xfrm>
            <a:off x="4810260" y="649480"/>
            <a:ext cx="6374414" cy="554604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400" dirty="0"/>
          </a:p>
          <a:p>
            <a:r>
              <a:rPr lang="en-US" sz="2400" dirty="0"/>
              <a:t>Request denied -&gt; Appeal (with Allison) -&gt; Approved -&gt; Passed the USMLE step immediately </a:t>
            </a:r>
          </a:p>
          <a:p>
            <a:pPr marL="0" indent="0">
              <a:buNone/>
            </a:pPr>
            <a:endParaRPr lang="en-US" sz="2400" dirty="0"/>
          </a:p>
          <a:p>
            <a:pPr marL="0"/>
            <a:r>
              <a:rPr lang="en-US" sz="2400" dirty="0"/>
              <a:t>Q1: How a vision disability influences an adult’s high-stake test performance (e.g., USMLE)? </a:t>
            </a:r>
          </a:p>
          <a:p>
            <a:pPr marL="0"/>
            <a:endParaRPr lang="en-US" sz="2400" dirty="0"/>
          </a:p>
          <a:p>
            <a:pPr marL="0"/>
            <a:r>
              <a:rPr lang="en-US" sz="2400" dirty="0"/>
              <a:t>Q2: What factors delayed my diagnosis until adulthood?  </a:t>
            </a:r>
            <a:br>
              <a:rPr lang="en-US" sz="2400" dirty="0"/>
            </a:br>
            <a:endParaRPr lang="en-US" sz="2400" dirty="0"/>
          </a:p>
          <a:p>
            <a:pPr marL="0" indent="0">
              <a:buNone/>
            </a:pPr>
            <a:endParaRPr lang="en-US" sz="2000" dirty="0"/>
          </a:p>
          <a:p>
            <a:pPr marL="0"/>
            <a:endParaRPr lang="en-US" sz="2000" dirty="0"/>
          </a:p>
          <a:p>
            <a:pPr marL="0"/>
            <a:endParaRPr lang="en-US" sz="2000" dirty="0"/>
          </a:p>
          <a:p>
            <a:endParaRPr lang="en-US" sz="2000" dirty="0"/>
          </a:p>
        </p:txBody>
      </p:sp>
      <p:sp>
        <p:nvSpPr>
          <p:cNvPr id="3" name="Slide Number Placeholder 2">
            <a:extLst>
              <a:ext uri="{FF2B5EF4-FFF2-40B4-BE49-F238E27FC236}">
                <a16:creationId xmlns:a16="http://schemas.microsoft.com/office/drawing/2014/main" id="{538770DB-C353-1940-9699-FEB359E6C621}"/>
              </a:ext>
            </a:extLst>
          </p:cNvPr>
          <p:cNvSpPr>
            <a:spLocks noGrp="1"/>
          </p:cNvSpPr>
          <p:nvPr>
            <p:ph type="sldNum" sz="quarter" idx="12"/>
          </p:nvPr>
        </p:nvSpPr>
        <p:spPr/>
        <p:txBody>
          <a:bodyPr/>
          <a:lstStyle/>
          <a:p>
            <a:fld id="{2760AEF7-52F6-417E-89FE-BD62C8A9C978}" type="slidenum">
              <a:rPr lang="en-US" smtClean="0"/>
              <a:t>18</a:t>
            </a:fld>
            <a:endParaRPr lang="en-US" dirty="0"/>
          </a:p>
        </p:txBody>
      </p:sp>
    </p:spTree>
    <p:extLst>
      <p:ext uri="{BB962C8B-B14F-4D97-AF65-F5344CB8AC3E}">
        <p14:creationId xmlns:p14="http://schemas.microsoft.com/office/powerpoint/2010/main" val="1456007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10796-E89D-4301-83B6-118EDD2847A1}"/>
              </a:ext>
            </a:extLst>
          </p:cNvPr>
          <p:cNvSpPr>
            <a:spLocks noGrp="1"/>
          </p:cNvSpPr>
          <p:nvPr>
            <p:ph type="title"/>
          </p:nvPr>
        </p:nvSpPr>
        <p:spPr>
          <a:xfrm>
            <a:off x="558435" y="136525"/>
            <a:ext cx="10515600" cy="521610"/>
          </a:xfrm>
        </p:spPr>
        <p:txBody>
          <a:bodyPr>
            <a:normAutofit fontScale="90000"/>
          </a:bodyPr>
          <a:lstStyle/>
          <a:p>
            <a:r>
              <a:rPr lang="en-US" dirty="0"/>
              <a:t>Vision – Reading/Learning – Comprehension </a:t>
            </a:r>
          </a:p>
        </p:txBody>
      </p:sp>
      <p:sp>
        <p:nvSpPr>
          <p:cNvPr id="3" name="Content Placeholder 2">
            <a:extLst>
              <a:ext uri="{FF2B5EF4-FFF2-40B4-BE49-F238E27FC236}">
                <a16:creationId xmlns:a16="http://schemas.microsoft.com/office/drawing/2014/main" id="{D7D1E012-60BD-43DD-91E9-63E40B11FD94}"/>
              </a:ext>
            </a:extLst>
          </p:cNvPr>
          <p:cNvSpPr>
            <a:spLocks noGrp="1"/>
          </p:cNvSpPr>
          <p:nvPr>
            <p:ph idx="1"/>
          </p:nvPr>
        </p:nvSpPr>
        <p:spPr>
          <a:xfrm>
            <a:off x="672131" y="722570"/>
            <a:ext cx="10549533" cy="1676009"/>
          </a:xfrm>
        </p:spPr>
        <p:txBody>
          <a:bodyPr>
            <a:normAutofit lnSpcReduction="10000"/>
          </a:bodyPr>
          <a:lstStyle/>
          <a:p>
            <a:r>
              <a:rPr lang="en-US" sz="2400" dirty="0"/>
              <a:t>- Vision/ Visual Acuity: 20/20, ability to see objects clearly. </a:t>
            </a:r>
            <a:r>
              <a:rPr lang="en-US" sz="1800" dirty="0"/>
              <a:t>Usually the </a:t>
            </a:r>
            <a:r>
              <a:rPr lang="en-US" sz="1800" i="1" u="sng" dirty="0"/>
              <a:t>only</a:t>
            </a:r>
            <a:r>
              <a:rPr lang="en-US" sz="1800" dirty="0"/>
              <a:t> skill assessed in a school vision screening. Can be corrected by wearing glasses. </a:t>
            </a:r>
          </a:p>
          <a:p>
            <a:r>
              <a:rPr lang="en-US" sz="3200" b="1" dirty="0"/>
              <a:t>- Clear eyesight (20/20) ≠ No reading problems</a:t>
            </a:r>
          </a:p>
          <a:p>
            <a:r>
              <a:rPr lang="en-US" sz="2400" dirty="0"/>
              <a:t>- Reading requires the integration of a number of different vision skills:</a:t>
            </a:r>
          </a:p>
        </p:txBody>
      </p:sp>
      <p:sp>
        <p:nvSpPr>
          <p:cNvPr id="10" name="Slide Number Placeholder 9">
            <a:extLst>
              <a:ext uri="{FF2B5EF4-FFF2-40B4-BE49-F238E27FC236}">
                <a16:creationId xmlns:a16="http://schemas.microsoft.com/office/drawing/2014/main" id="{13E3BF22-DCE5-A648-8C0E-FC822B17DB85}"/>
              </a:ext>
            </a:extLst>
          </p:cNvPr>
          <p:cNvSpPr>
            <a:spLocks noGrp="1"/>
          </p:cNvSpPr>
          <p:nvPr>
            <p:ph type="sldNum" sz="quarter" idx="12"/>
          </p:nvPr>
        </p:nvSpPr>
        <p:spPr>
          <a:xfrm>
            <a:off x="8610600" y="6423256"/>
            <a:ext cx="2743200" cy="365125"/>
          </a:xfrm>
        </p:spPr>
        <p:txBody>
          <a:bodyPr/>
          <a:lstStyle/>
          <a:p>
            <a:fld id="{2760AEF7-52F6-417E-89FE-BD62C8A9C978}" type="slidenum">
              <a:rPr lang="en-US" smtClean="0"/>
              <a:t>19</a:t>
            </a:fld>
            <a:endParaRPr lang="en-US"/>
          </a:p>
        </p:txBody>
      </p:sp>
      <p:sp>
        <p:nvSpPr>
          <p:cNvPr id="5" name="Rectangle 4">
            <a:extLst>
              <a:ext uri="{FF2B5EF4-FFF2-40B4-BE49-F238E27FC236}">
                <a16:creationId xmlns:a16="http://schemas.microsoft.com/office/drawing/2014/main" id="{63DBB7DC-F798-494A-858C-092422322980}"/>
              </a:ext>
            </a:extLst>
          </p:cNvPr>
          <p:cNvSpPr/>
          <p:nvPr/>
        </p:nvSpPr>
        <p:spPr>
          <a:xfrm>
            <a:off x="2581614" y="2364037"/>
            <a:ext cx="4546639" cy="3970318"/>
          </a:xfrm>
          <a:prstGeom prst="rect">
            <a:avLst/>
          </a:prstGeom>
        </p:spPr>
        <p:txBody>
          <a:bodyPr wrap="square">
            <a:spAutoFit/>
          </a:bodyPr>
          <a:lstStyle/>
          <a:p>
            <a:r>
              <a:rPr lang="en-US" sz="2000" b="1" u="sng" dirty="0">
                <a:effectLst>
                  <a:outerShdw blurRad="38100" dist="38100" dir="2700000" algn="tl">
                    <a:srgbClr val="000000">
                      <a:alpha val="43137"/>
                    </a:srgbClr>
                  </a:outerShdw>
                </a:effectLst>
              </a:rPr>
              <a:t>Motor</a:t>
            </a:r>
          </a:p>
          <a:p>
            <a:r>
              <a:rPr lang="en-US" dirty="0">
                <a:solidFill>
                  <a:srgbClr val="FF0000"/>
                </a:solidFill>
                <a:effectLst>
                  <a:outerShdw blurRad="38100" dist="38100" dir="2700000" algn="tl">
                    <a:srgbClr val="000000">
                      <a:alpha val="43137"/>
                    </a:srgbClr>
                  </a:outerShdw>
                </a:effectLst>
              </a:rPr>
              <a:t>Eye Movements:</a:t>
            </a:r>
          </a:p>
          <a:p>
            <a:r>
              <a:rPr lang="en-US" dirty="0">
                <a:solidFill>
                  <a:srgbClr val="FF0000"/>
                </a:solidFill>
                <a:highlight>
                  <a:srgbClr val="FFFF00"/>
                </a:highlight>
              </a:rPr>
              <a:t> (Oculomotor Dysfunction)</a:t>
            </a:r>
          </a:p>
          <a:p>
            <a:r>
              <a:rPr lang="en-US" dirty="0">
                <a:solidFill>
                  <a:srgbClr val="FF0000"/>
                </a:solidFill>
              </a:rPr>
              <a:t>- Saccade</a:t>
            </a:r>
          </a:p>
          <a:p>
            <a:r>
              <a:rPr lang="en-US" dirty="0">
                <a:solidFill>
                  <a:srgbClr val="FF0000"/>
                </a:solidFill>
              </a:rPr>
              <a:t>- Fixation</a:t>
            </a:r>
          </a:p>
          <a:p>
            <a:r>
              <a:rPr lang="en-US" dirty="0"/>
              <a:t>- Scanning</a:t>
            </a:r>
          </a:p>
          <a:p>
            <a:r>
              <a:rPr lang="en-US" dirty="0"/>
              <a:t>- Tracking</a:t>
            </a:r>
          </a:p>
          <a:p>
            <a:r>
              <a:rPr lang="en-US" dirty="0"/>
              <a:t>- Pursuits</a:t>
            </a:r>
          </a:p>
          <a:p>
            <a:r>
              <a:rPr lang="en-US" dirty="0">
                <a:solidFill>
                  <a:srgbClr val="FF0000"/>
                </a:solidFill>
                <a:effectLst>
                  <a:outerShdw blurRad="38100" dist="38100" dir="2700000" algn="tl">
                    <a:srgbClr val="000000">
                      <a:alpha val="43137"/>
                    </a:srgbClr>
                  </a:outerShdw>
                </a:effectLst>
              </a:rPr>
              <a:t>Eye Teaming:</a:t>
            </a:r>
          </a:p>
          <a:p>
            <a:r>
              <a:rPr lang="en-US" dirty="0">
                <a:solidFill>
                  <a:srgbClr val="FF0000"/>
                </a:solidFill>
                <a:highlight>
                  <a:srgbClr val="FFFF00"/>
                </a:highlight>
              </a:rPr>
              <a:t>- Binocular vision  (Convergence insufficiency)</a:t>
            </a:r>
          </a:p>
          <a:p>
            <a:r>
              <a:rPr lang="en-US" dirty="0">
                <a:solidFill>
                  <a:srgbClr val="FF0000"/>
                </a:solidFill>
              </a:rPr>
              <a:t>- Eye-motor coordination</a:t>
            </a:r>
          </a:p>
          <a:p>
            <a:r>
              <a:rPr lang="en-US" dirty="0">
                <a:solidFill>
                  <a:srgbClr val="FF0000"/>
                </a:solidFill>
              </a:rPr>
              <a:t>- Stereoscopic vision</a:t>
            </a:r>
          </a:p>
          <a:p>
            <a:r>
              <a:rPr lang="en-US" dirty="0">
                <a:solidFill>
                  <a:srgbClr val="FF0000"/>
                </a:solidFill>
              </a:rPr>
              <a:t>- Depth perception</a:t>
            </a:r>
          </a:p>
          <a:p>
            <a:r>
              <a:rPr lang="en-US" dirty="0"/>
              <a:t>- 3-D</a:t>
            </a:r>
          </a:p>
        </p:txBody>
      </p:sp>
      <p:sp>
        <p:nvSpPr>
          <p:cNvPr id="7" name="Rectangle 6">
            <a:extLst>
              <a:ext uri="{FF2B5EF4-FFF2-40B4-BE49-F238E27FC236}">
                <a16:creationId xmlns:a16="http://schemas.microsoft.com/office/drawing/2014/main" id="{74C4ED28-7A74-4511-9A07-388E34666A17}"/>
              </a:ext>
            </a:extLst>
          </p:cNvPr>
          <p:cNvSpPr/>
          <p:nvPr/>
        </p:nvSpPr>
        <p:spPr>
          <a:xfrm>
            <a:off x="558435" y="2398579"/>
            <a:ext cx="1791629" cy="2339102"/>
          </a:xfrm>
          <a:prstGeom prst="rect">
            <a:avLst/>
          </a:prstGeom>
        </p:spPr>
        <p:txBody>
          <a:bodyPr wrap="square">
            <a:spAutoFit/>
          </a:bodyPr>
          <a:lstStyle/>
          <a:p>
            <a:r>
              <a:rPr lang="en-US" sz="2000" b="1" u="sng" dirty="0">
                <a:effectLst>
                  <a:outerShdw blurRad="38100" dist="38100" dir="2700000" algn="tl">
                    <a:srgbClr val="000000">
                      <a:alpha val="43137"/>
                    </a:srgbClr>
                  </a:outerShdw>
                </a:effectLst>
              </a:rPr>
              <a:t>Sensory </a:t>
            </a:r>
          </a:p>
          <a:p>
            <a:r>
              <a:rPr lang="en-US" dirty="0"/>
              <a:t>- Acuity</a:t>
            </a:r>
          </a:p>
          <a:p>
            <a:r>
              <a:rPr lang="en-US" dirty="0"/>
              <a:t>- Eyeball</a:t>
            </a:r>
          </a:p>
          <a:p>
            <a:r>
              <a:rPr lang="en-US" dirty="0"/>
              <a:t>- Eyesight</a:t>
            </a:r>
          </a:p>
          <a:p>
            <a:r>
              <a:rPr lang="en-US" dirty="0"/>
              <a:t>- 20/20</a:t>
            </a:r>
          </a:p>
          <a:p>
            <a:r>
              <a:rPr lang="en-US" dirty="0"/>
              <a:t>- Focusing</a:t>
            </a:r>
          </a:p>
          <a:p>
            <a:r>
              <a:rPr lang="en-US" dirty="0"/>
              <a:t>- Myopia control</a:t>
            </a:r>
          </a:p>
          <a:p>
            <a:r>
              <a:rPr lang="en-US" dirty="0"/>
              <a:t>- Ocular health</a:t>
            </a:r>
          </a:p>
        </p:txBody>
      </p:sp>
      <p:sp>
        <p:nvSpPr>
          <p:cNvPr id="9" name="Rectangle 8">
            <a:extLst>
              <a:ext uri="{FF2B5EF4-FFF2-40B4-BE49-F238E27FC236}">
                <a16:creationId xmlns:a16="http://schemas.microsoft.com/office/drawing/2014/main" id="{AF3F08A5-D1DC-487D-B1CA-EB680A2DEF4E}"/>
              </a:ext>
            </a:extLst>
          </p:cNvPr>
          <p:cNvSpPr/>
          <p:nvPr/>
        </p:nvSpPr>
        <p:spPr>
          <a:xfrm>
            <a:off x="7352370" y="2398579"/>
            <a:ext cx="3140928" cy="2339102"/>
          </a:xfrm>
          <a:prstGeom prst="rect">
            <a:avLst/>
          </a:prstGeom>
        </p:spPr>
        <p:txBody>
          <a:bodyPr wrap="square">
            <a:spAutoFit/>
          </a:bodyPr>
          <a:lstStyle/>
          <a:p>
            <a:r>
              <a:rPr lang="en-US" sz="2000" b="1" u="sng" dirty="0">
                <a:effectLst>
                  <a:outerShdw blurRad="38100" dist="38100" dir="2700000" algn="tl">
                    <a:srgbClr val="000000">
                      <a:alpha val="43137"/>
                    </a:srgbClr>
                  </a:outerShdw>
                </a:effectLst>
              </a:rPr>
              <a:t>Perceptual</a:t>
            </a:r>
          </a:p>
          <a:p>
            <a:r>
              <a:rPr lang="en-US" dirty="0"/>
              <a:t>- Laterality and directionality</a:t>
            </a:r>
          </a:p>
          <a:p>
            <a:r>
              <a:rPr lang="en-US" dirty="0"/>
              <a:t>- Visual memory</a:t>
            </a:r>
          </a:p>
          <a:p>
            <a:r>
              <a:rPr lang="en-US" dirty="0"/>
              <a:t>- Visual discrimination</a:t>
            </a:r>
          </a:p>
          <a:p>
            <a:r>
              <a:rPr lang="en-US" dirty="0"/>
              <a:t>- Visual spatial</a:t>
            </a:r>
          </a:p>
          <a:p>
            <a:r>
              <a:rPr lang="en-US" dirty="0"/>
              <a:t>- Visual figure-ground</a:t>
            </a:r>
          </a:p>
          <a:p>
            <a:r>
              <a:rPr lang="en-US" dirty="0"/>
              <a:t>- Visual closure</a:t>
            </a:r>
          </a:p>
          <a:p>
            <a:r>
              <a:rPr lang="en-US" dirty="0"/>
              <a:t>- Visual-auditory integration</a:t>
            </a:r>
          </a:p>
        </p:txBody>
      </p:sp>
      <p:sp>
        <p:nvSpPr>
          <p:cNvPr id="11" name="Rectangle 10">
            <a:extLst>
              <a:ext uri="{FF2B5EF4-FFF2-40B4-BE49-F238E27FC236}">
                <a16:creationId xmlns:a16="http://schemas.microsoft.com/office/drawing/2014/main" id="{99703724-D9B6-4D41-ADB0-3E10DB6C01AC}"/>
              </a:ext>
            </a:extLst>
          </p:cNvPr>
          <p:cNvSpPr/>
          <p:nvPr/>
        </p:nvSpPr>
        <p:spPr>
          <a:xfrm>
            <a:off x="7359803" y="4913844"/>
            <a:ext cx="2743200" cy="954107"/>
          </a:xfrm>
          <a:prstGeom prst="rect">
            <a:avLst/>
          </a:prstGeom>
        </p:spPr>
        <p:txBody>
          <a:bodyPr wrap="square">
            <a:spAutoFit/>
          </a:bodyPr>
          <a:lstStyle/>
          <a:p>
            <a:r>
              <a:rPr lang="en-US" sz="2000" b="1" u="sng" dirty="0">
                <a:effectLst>
                  <a:outerShdw blurRad="38100" dist="38100" dir="2700000" algn="tl">
                    <a:srgbClr val="000000">
                      <a:alpha val="43137"/>
                    </a:srgbClr>
                  </a:outerShdw>
                </a:effectLst>
              </a:rPr>
              <a:t>Cognitive </a:t>
            </a:r>
          </a:p>
          <a:p>
            <a:r>
              <a:rPr lang="en-US" dirty="0"/>
              <a:t>-Visual attention</a:t>
            </a:r>
          </a:p>
          <a:p>
            <a:r>
              <a:rPr lang="en-US" dirty="0"/>
              <a:t>-Hemispheric utilization</a:t>
            </a:r>
          </a:p>
        </p:txBody>
      </p:sp>
    </p:spTree>
    <p:extLst>
      <p:ext uri="{BB962C8B-B14F-4D97-AF65-F5344CB8AC3E}">
        <p14:creationId xmlns:p14="http://schemas.microsoft.com/office/powerpoint/2010/main" val="3161802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8" name="Rectangle 94">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9" name="Picture 96">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93D332D-D6A3-485D-9912-F4C42E3EFBDE}"/>
              </a:ext>
            </a:extLst>
          </p:cNvPr>
          <p:cNvSpPr>
            <a:spLocks noGrp="1"/>
          </p:cNvSpPr>
          <p:nvPr>
            <p:ph type="ctrTitle"/>
          </p:nvPr>
        </p:nvSpPr>
        <p:spPr>
          <a:xfrm>
            <a:off x="1179226" y="826680"/>
            <a:ext cx="9833548" cy="1325563"/>
          </a:xfrm>
        </p:spPr>
        <p:txBody>
          <a:bodyPr vert="horz" lIns="91440" tIns="45720" rIns="91440" bIns="45720" rtlCol="0" anchor="ctr">
            <a:normAutofit/>
          </a:bodyPr>
          <a:lstStyle/>
          <a:p>
            <a:r>
              <a:rPr lang="en-US" sz="4000" kern="1200">
                <a:solidFill>
                  <a:srgbClr val="FFFFFF"/>
                </a:solidFill>
                <a:latin typeface="+mj-lt"/>
                <a:ea typeface="+mj-ea"/>
                <a:cs typeface="+mj-cs"/>
              </a:rPr>
              <a:t>About Us</a:t>
            </a:r>
          </a:p>
        </p:txBody>
      </p:sp>
      <p:sp>
        <p:nvSpPr>
          <p:cNvPr id="4" name="TextBox 3">
            <a:extLst>
              <a:ext uri="{FF2B5EF4-FFF2-40B4-BE49-F238E27FC236}">
                <a16:creationId xmlns:a16="http://schemas.microsoft.com/office/drawing/2014/main" id="{88F4E664-5CA8-8040-8C68-DB8370751B3E}"/>
              </a:ext>
            </a:extLst>
          </p:cNvPr>
          <p:cNvSpPr txBox="1"/>
          <p:nvPr/>
        </p:nvSpPr>
        <p:spPr>
          <a:xfrm>
            <a:off x="1179226" y="3092970"/>
            <a:ext cx="9833548" cy="2982186"/>
          </a:xfrm>
          <a:prstGeom prst="rect">
            <a:avLst/>
          </a:prstGeom>
        </p:spPr>
        <p:txBody>
          <a:bodyPr vert="horz" lIns="91440" tIns="45720" rIns="91440" bIns="45720" rtlCol="0">
            <a:normAutofit/>
          </a:bodyPr>
          <a:lstStyle/>
          <a:p>
            <a:pPr>
              <a:lnSpc>
                <a:spcPct val="90000"/>
              </a:lnSpc>
              <a:spcAft>
                <a:spcPts val="600"/>
              </a:spcAft>
            </a:pPr>
            <a:r>
              <a:rPr lang="en-US" b="1" dirty="0">
                <a:solidFill>
                  <a:srgbClr val="000000"/>
                </a:solidFill>
              </a:rPr>
              <a:t> Allison Hertog, J.D., M.A.</a:t>
            </a:r>
            <a:endParaRPr lang="en-US" sz="1700" dirty="0">
              <a:solidFill>
                <a:srgbClr val="000000"/>
              </a:solidFill>
            </a:endParaRPr>
          </a:p>
          <a:p>
            <a:pPr marL="285750" indent="-228600">
              <a:lnSpc>
                <a:spcPct val="90000"/>
              </a:lnSpc>
              <a:spcAft>
                <a:spcPts val="600"/>
              </a:spcAft>
              <a:buFont typeface="Arial" panose="020B0604020202020204" pitchFamily="34" charset="0"/>
              <a:buChar char="•"/>
            </a:pPr>
            <a:r>
              <a:rPr lang="en-US" sz="1700" dirty="0">
                <a:solidFill>
                  <a:srgbClr val="000000"/>
                </a:solidFill>
              </a:rPr>
              <a:t>National practice representing high-achievers </a:t>
            </a:r>
          </a:p>
          <a:p>
            <a:pPr marL="57150">
              <a:lnSpc>
                <a:spcPct val="90000"/>
              </a:lnSpc>
              <a:spcAft>
                <a:spcPts val="600"/>
              </a:spcAft>
            </a:pPr>
            <a:r>
              <a:rPr lang="en-US" sz="1700" dirty="0">
                <a:solidFill>
                  <a:srgbClr val="000000"/>
                </a:solidFill>
              </a:rPr>
              <a:t>with disabilities on High-Stakes Standardized Exams</a:t>
            </a:r>
          </a:p>
          <a:p>
            <a:pPr marL="742950" lvl="1" indent="-228600">
              <a:lnSpc>
                <a:spcPct val="90000"/>
              </a:lnSpc>
              <a:spcAft>
                <a:spcPts val="600"/>
              </a:spcAft>
              <a:buFont typeface="Arial" panose="020B0604020202020204" pitchFamily="34" charset="0"/>
              <a:buChar char="•"/>
            </a:pPr>
            <a:r>
              <a:rPr lang="en-US" sz="1700" dirty="0">
                <a:solidFill>
                  <a:srgbClr val="000000"/>
                </a:solidFill>
              </a:rPr>
              <a:t>Pre/non litigation approach </a:t>
            </a:r>
          </a:p>
          <a:p>
            <a:pPr marL="285750" indent="-228600">
              <a:lnSpc>
                <a:spcPct val="90000"/>
              </a:lnSpc>
              <a:spcAft>
                <a:spcPts val="600"/>
              </a:spcAft>
              <a:buFont typeface="Arial" panose="020B0604020202020204" pitchFamily="34" charset="0"/>
              <a:buChar char="•"/>
            </a:pPr>
            <a:r>
              <a:rPr lang="en-US" sz="1700" dirty="0">
                <a:solidFill>
                  <a:srgbClr val="000000"/>
                </a:solidFill>
              </a:rPr>
              <a:t>IDEA attorney who is a former special ed. teacher</a:t>
            </a:r>
          </a:p>
          <a:p>
            <a:pPr marL="285750" indent="-228600">
              <a:lnSpc>
                <a:spcPct val="90000"/>
              </a:lnSpc>
              <a:spcAft>
                <a:spcPts val="600"/>
              </a:spcAft>
              <a:buFont typeface="Arial" panose="020B0604020202020204" pitchFamily="34" charset="0"/>
              <a:buChar char="•"/>
            </a:pPr>
            <a:r>
              <a:rPr lang="en-US" sz="1700" dirty="0">
                <a:solidFill>
                  <a:srgbClr val="000000"/>
                </a:solidFill>
              </a:rPr>
              <a:t>M.A. Special Education</a:t>
            </a:r>
          </a:p>
          <a:p>
            <a:pPr marL="285750" indent="-228600">
              <a:lnSpc>
                <a:spcPct val="90000"/>
              </a:lnSpc>
              <a:spcAft>
                <a:spcPts val="600"/>
              </a:spcAft>
              <a:buFont typeface="Arial" panose="020B0604020202020204" pitchFamily="34" charset="0"/>
              <a:buChar char="•"/>
            </a:pPr>
            <a:r>
              <a:rPr lang="en-US" sz="1700" dirty="0">
                <a:solidFill>
                  <a:srgbClr val="000000"/>
                </a:solidFill>
              </a:rPr>
              <a:t>High-achiever with disabilities who was diagnosed </a:t>
            </a:r>
          </a:p>
          <a:p>
            <a:pPr marL="57150">
              <a:lnSpc>
                <a:spcPct val="90000"/>
              </a:lnSpc>
              <a:spcAft>
                <a:spcPts val="600"/>
              </a:spcAft>
            </a:pPr>
            <a:r>
              <a:rPr lang="en-US" sz="1700" dirty="0">
                <a:solidFill>
                  <a:srgbClr val="000000"/>
                </a:solidFill>
              </a:rPr>
              <a:t>after law school</a:t>
            </a:r>
          </a:p>
          <a:p>
            <a:pPr marL="285750" indent="-228600">
              <a:lnSpc>
                <a:spcPct val="90000"/>
              </a:lnSpc>
              <a:spcAft>
                <a:spcPts val="600"/>
              </a:spcAft>
              <a:buFont typeface="Arial" panose="020B0604020202020204" pitchFamily="34" charset="0"/>
              <a:buChar char="•"/>
            </a:pPr>
            <a:endParaRPr lang="en-US" sz="1700" dirty="0">
              <a:solidFill>
                <a:srgbClr val="000000"/>
              </a:solidFill>
            </a:endParaRPr>
          </a:p>
          <a:p>
            <a:pPr marL="285750" indent="-228600">
              <a:lnSpc>
                <a:spcPct val="90000"/>
              </a:lnSpc>
              <a:spcAft>
                <a:spcPts val="600"/>
              </a:spcAft>
              <a:buFont typeface="Arial" panose="020B0604020202020204" pitchFamily="34" charset="0"/>
              <a:buChar char="•"/>
            </a:pPr>
            <a:endParaRPr lang="en-US" sz="1700" dirty="0">
              <a:solidFill>
                <a:srgbClr val="000000"/>
              </a:solidFill>
            </a:endParaRPr>
          </a:p>
        </p:txBody>
      </p:sp>
      <p:sp>
        <p:nvSpPr>
          <p:cNvPr id="5" name="TextBox 4">
            <a:extLst>
              <a:ext uri="{FF2B5EF4-FFF2-40B4-BE49-F238E27FC236}">
                <a16:creationId xmlns:a16="http://schemas.microsoft.com/office/drawing/2014/main" id="{33C2B2EA-D95B-1746-9C04-0476950AB4BB}"/>
              </a:ext>
            </a:extLst>
          </p:cNvPr>
          <p:cNvSpPr txBox="1"/>
          <p:nvPr/>
        </p:nvSpPr>
        <p:spPr>
          <a:xfrm>
            <a:off x="7121956" y="3057230"/>
            <a:ext cx="2986954" cy="369332"/>
          </a:xfrm>
          <a:prstGeom prst="rect">
            <a:avLst/>
          </a:prstGeom>
          <a:noFill/>
        </p:spPr>
        <p:txBody>
          <a:bodyPr wrap="square" rtlCol="0">
            <a:spAutoFit/>
          </a:bodyPr>
          <a:lstStyle/>
          <a:p>
            <a:pPr>
              <a:spcAft>
                <a:spcPts val="600"/>
              </a:spcAft>
            </a:pPr>
            <a:r>
              <a:rPr lang="en-US" b="1"/>
              <a:t>Sen </a:t>
            </a:r>
            <a:r>
              <a:rPr lang="en-US" b="1" dirty="0"/>
              <a:t>Zhang, M.D. </a:t>
            </a:r>
          </a:p>
        </p:txBody>
      </p:sp>
      <p:sp>
        <p:nvSpPr>
          <p:cNvPr id="7" name="Rectangle 6">
            <a:extLst>
              <a:ext uri="{FF2B5EF4-FFF2-40B4-BE49-F238E27FC236}">
                <a16:creationId xmlns:a16="http://schemas.microsoft.com/office/drawing/2014/main" id="{62990922-C4A5-7C44-99B5-046821739374}"/>
              </a:ext>
            </a:extLst>
          </p:cNvPr>
          <p:cNvSpPr/>
          <p:nvPr/>
        </p:nvSpPr>
        <p:spPr>
          <a:xfrm>
            <a:off x="7032045" y="3360431"/>
            <a:ext cx="4535345" cy="2431435"/>
          </a:xfrm>
          <a:prstGeom prst="rect">
            <a:avLst/>
          </a:prstGeom>
        </p:spPr>
        <p:txBody>
          <a:bodyPr wrap="square">
            <a:spAutoFit/>
          </a:bodyPr>
          <a:lstStyle/>
          <a:p>
            <a:pPr marL="285750" indent="-228600">
              <a:lnSpc>
                <a:spcPct val="90000"/>
              </a:lnSpc>
              <a:spcAft>
                <a:spcPts val="600"/>
              </a:spcAft>
              <a:buFont typeface="Arial" panose="020B0604020202020204" pitchFamily="34" charset="0"/>
              <a:buChar char="•"/>
            </a:pPr>
            <a:r>
              <a:rPr lang="en-US" sz="1600" dirty="0">
                <a:solidFill>
                  <a:srgbClr val="000000"/>
                </a:solidFill>
              </a:rPr>
              <a:t>Certified Physician from China</a:t>
            </a:r>
          </a:p>
          <a:p>
            <a:pPr marL="285750" indent="-228600">
              <a:lnSpc>
                <a:spcPct val="90000"/>
              </a:lnSpc>
              <a:spcAft>
                <a:spcPts val="600"/>
              </a:spcAft>
              <a:buFont typeface="Arial" panose="020B0604020202020204" pitchFamily="34" charset="0"/>
              <a:buChar char="•"/>
            </a:pPr>
            <a:r>
              <a:rPr lang="en-US" sz="1600" dirty="0">
                <a:solidFill>
                  <a:srgbClr val="000000"/>
                </a:solidFill>
              </a:rPr>
              <a:t>Highly-achieved before coming to USA</a:t>
            </a:r>
          </a:p>
          <a:p>
            <a:pPr marL="285750" indent="-228600">
              <a:lnSpc>
                <a:spcPct val="90000"/>
              </a:lnSpc>
              <a:spcAft>
                <a:spcPts val="600"/>
              </a:spcAft>
              <a:buFont typeface="Arial" panose="020B0604020202020204" pitchFamily="34" charset="0"/>
              <a:buChar char="•"/>
            </a:pPr>
            <a:r>
              <a:rPr lang="en-US" sz="1600" dirty="0">
                <a:solidFill>
                  <a:srgbClr val="000000"/>
                </a:solidFill>
              </a:rPr>
              <a:t>Published 20+ articles in Research field</a:t>
            </a:r>
          </a:p>
          <a:p>
            <a:pPr marL="285750" indent="-228600">
              <a:lnSpc>
                <a:spcPct val="90000"/>
              </a:lnSpc>
              <a:spcAft>
                <a:spcPts val="600"/>
              </a:spcAft>
              <a:buFont typeface="Arial" panose="020B0604020202020204" pitchFamily="34" charset="0"/>
              <a:buChar char="•"/>
            </a:pPr>
            <a:r>
              <a:rPr lang="en-US" sz="1600" dirty="0">
                <a:solidFill>
                  <a:srgbClr val="000000"/>
                </a:solidFill>
              </a:rPr>
              <a:t>Diagnosed with Vision Disability in adulthood</a:t>
            </a:r>
          </a:p>
          <a:p>
            <a:pPr marL="285750" indent="-228600">
              <a:lnSpc>
                <a:spcPct val="90000"/>
              </a:lnSpc>
              <a:spcAft>
                <a:spcPts val="600"/>
              </a:spcAft>
              <a:buFont typeface="Arial" panose="020B0604020202020204" pitchFamily="34" charset="0"/>
              <a:buChar char="•"/>
            </a:pPr>
            <a:r>
              <a:rPr lang="en-US" sz="1600" dirty="0">
                <a:solidFill>
                  <a:srgbClr val="000000"/>
                </a:solidFill>
              </a:rPr>
              <a:t>Passed all USMLE exams with accommodations</a:t>
            </a:r>
          </a:p>
          <a:p>
            <a:pPr marL="514350" lvl="1">
              <a:lnSpc>
                <a:spcPct val="90000"/>
              </a:lnSpc>
              <a:spcAft>
                <a:spcPts val="600"/>
              </a:spcAft>
            </a:pPr>
            <a:r>
              <a:rPr lang="en-US" sz="1600" dirty="0">
                <a:solidFill>
                  <a:srgbClr val="000000"/>
                </a:solidFill>
              </a:rPr>
              <a:t>After failing without accommodations </a:t>
            </a:r>
          </a:p>
          <a:p>
            <a:pPr marL="285750" indent="-228600">
              <a:lnSpc>
                <a:spcPct val="90000"/>
              </a:lnSpc>
              <a:spcAft>
                <a:spcPts val="600"/>
              </a:spcAft>
              <a:buFont typeface="Arial" panose="020B0604020202020204" pitchFamily="34" charset="0"/>
              <a:buChar char="•"/>
            </a:pPr>
            <a:r>
              <a:rPr lang="en-US" sz="1600" dirty="0">
                <a:solidFill>
                  <a:srgbClr val="000000"/>
                </a:solidFill>
              </a:rPr>
              <a:t>Foreign Medical Degree certificated by ECFMG</a:t>
            </a:r>
          </a:p>
          <a:p>
            <a:pPr marL="285750" indent="-228600">
              <a:lnSpc>
                <a:spcPct val="90000"/>
              </a:lnSpc>
              <a:spcAft>
                <a:spcPts val="600"/>
              </a:spcAft>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995223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10796-E89D-4301-83B6-118EDD2847A1}"/>
              </a:ext>
            </a:extLst>
          </p:cNvPr>
          <p:cNvSpPr>
            <a:spLocks noGrp="1"/>
          </p:cNvSpPr>
          <p:nvPr>
            <p:ph type="title"/>
          </p:nvPr>
        </p:nvSpPr>
        <p:spPr>
          <a:xfrm>
            <a:off x="639361" y="358071"/>
            <a:ext cx="1809471" cy="708716"/>
          </a:xfrm>
        </p:spPr>
        <p:txBody>
          <a:bodyPr>
            <a:normAutofit/>
          </a:bodyPr>
          <a:lstStyle/>
          <a:p>
            <a:r>
              <a:rPr lang="en-US" b="1" dirty="0">
                <a:highlight>
                  <a:srgbClr val="00FFFF"/>
                </a:highlight>
              </a:rPr>
              <a:t>Vision</a:t>
            </a:r>
          </a:p>
        </p:txBody>
      </p:sp>
      <p:pic>
        <p:nvPicPr>
          <p:cNvPr id="11" name="Picture 10" descr="Labeled diagram of the optic tract, optic nerve, optic chiasm, optic radiations and visual cortex.">
            <a:extLst>
              <a:ext uri="{FF2B5EF4-FFF2-40B4-BE49-F238E27FC236}">
                <a16:creationId xmlns:a16="http://schemas.microsoft.com/office/drawing/2014/main" id="{85798A79-9EC9-47E8-B7ED-121D4763A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122" y="457121"/>
            <a:ext cx="3333750" cy="1847850"/>
          </a:xfrm>
          <a:prstGeom prst="rect">
            <a:avLst/>
          </a:prstGeom>
        </p:spPr>
      </p:pic>
      <p:pic>
        <p:nvPicPr>
          <p:cNvPr id="17" name="Picture 16" descr="Diagram of vergence.">
            <a:extLst>
              <a:ext uri="{FF2B5EF4-FFF2-40B4-BE49-F238E27FC236}">
                <a16:creationId xmlns:a16="http://schemas.microsoft.com/office/drawing/2014/main" id="{C8068B45-3D3C-475C-98A2-9AF5F03DE56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99719" y="642736"/>
            <a:ext cx="2726418" cy="1798558"/>
          </a:xfrm>
          <a:prstGeom prst="rect">
            <a:avLst/>
          </a:prstGeom>
        </p:spPr>
      </p:pic>
      <p:pic>
        <p:nvPicPr>
          <p:cNvPr id="9" name="Picture 8" descr="Internal eye response to light with normal vision, myopia and correction with lenses.">
            <a:extLst>
              <a:ext uri="{FF2B5EF4-FFF2-40B4-BE49-F238E27FC236}">
                <a16:creationId xmlns:a16="http://schemas.microsoft.com/office/drawing/2014/main" id="{A82B7E75-EC79-41AC-A88E-805E82BB66A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320350" y="135234"/>
            <a:ext cx="2422818" cy="2610998"/>
          </a:xfrm>
          <a:prstGeom prst="rect">
            <a:avLst/>
          </a:prstGeom>
        </p:spPr>
      </p:pic>
      <p:pic>
        <p:nvPicPr>
          <p:cNvPr id="7" name="Picture 6" descr="Video loop of single cat looking left and right.">
            <a:extLst>
              <a:ext uri="{FF2B5EF4-FFF2-40B4-BE49-F238E27FC236}">
                <a16:creationId xmlns:a16="http://schemas.microsoft.com/office/drawing/2014/main" id="{F57163F2-278F-42D4-8BA6-1B81103CCD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3949" y="5251290"/>
            <a:ext cx="1953666" cy="981977"/>
          </a:xfrm>
          <a:prstGeom prst="rect">
            <a:avLst/>
          </a:prstGeom>
        </p:spPr>
      </p:pic>
      <p:sp>
        <p:nvSpPr>
          <p:cNvPr id="28" name="TextBox 27">
            <a:extLst>
              <a:ext uri="{FF2B5EF4-FFF2-40B4-BE49-F238E27FC236}">
                <a16:creationId xmlns:a16="http://schemas.microsoft.com/office/drawing/2014/main" id="{6A8B742F-518A-456C-B0E2-F627CAA632DC}"/>
              </a:ext>
            </a:extLst>
          </p:cNvPr>
          <p:cNvSpPr txBox="1"/>
          <p:nvPr/>
        </p:nvSpPr>
        <p:spPr>
          <a:xfrm>
            <a:off x="3526482" y="2953692"/>
            <a:ext cx="4317382" cy="2031325"/>
          </a:xfrm>
          <a:prstGeom prst="rect">
            <a:avLst/>
          </a:prstGeom>
          <a:noFill/>
        </p:spPr>
        <p:txBody>
          <a:bodyPr wrap="square" rtlCol="0">
            <a:spAutoFit/>
          </a:bodyPr>
          <a:lstStyle/>
          <a:p>
            <a:r>
              <a:rPr lang="en-US" b="1" dirty="0"/>
              <a:t>Saccadic eye movements</a:t>
            </a:r>
            <a:r>
              <a:rPr lang="en-US" dirty="0"/>
              <a:t>: the ability of the eyes to accurately “jump” from one target to another.</a:t>
            </a:r>
          </a:p>
          <a:p>
            <a:r>
              <a:rPr lang="en-US" b="1" dirty="0"/>
              <a:t>Fixation</a:t>
            </a:r>
            <a:r>
              <a:rPr lang="en-US" dirty="0"/>
              <a:t>: the ability to “hold” the eyes steady without moving off the target</a:t>
            </a:r>
          </a:p>
          <a:p>
            <a:r>
              <a:rPr lang="en-US" b="1" dirty="0"/>
              <a:t>Pursuit eye movements: </a:t>
            </a:r>
            <a:r>
              <a:rPr lang="en-US" dirty="0"/>
              <a:t>the ability of the eyes to accurately “follow” a moving target.</a:t>
            </a:r>
          </a:p>
        </p:txBody>
      </p:sp>
      <p:pic>
        <p:nvPicPr>
          <p:cNvPr id="34" name="Picture 33">
            <a:extLst>
              <a:ext uri="{FF2B5EF4-FFF2-40B4-BE49-F238E27FC236}">
                <a16:creationId xmlns:a16="http://schemas.microsoft.com/office/drawing/2014/main" id="{CF8B8024-CDEF-42CD-960F-7CCB00995C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8619707" y="3443927"/>
            <a:ext cx="1482496" cy="2169861"/>
          </a:xfrm>
          <a:prstGeom prst="rect">
            <a:avLst/>
          </a:prstGeom>
        </p:spPr>
      </p:pic>
      <p:pic>
        <p:nvPicPr>
          <p:cNvPr id="36" name="Picture 35">
            <a:extLst>
              <a:ext uri="{FF2B5EF4-FFF2-40B4-BE49-F238E27FC236}">
                <a16:creationId xmlns:a16="http://schemas.microsoft.com/office/drawing/2014/main" id="{1CAD74CF-5ECE-4F56-831F-E2BECEB1B7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04706" y="2707190"/>
            <a:ext cx="3112499" cy="1069325"/>
          </a:xfrm>
          <a:prstGeom prst="rect">
            <a:avLst/>
          </a:prstGeom>
        </p:spPr>
      </p:pic>
      <p:pic>
        <p:nvPicPr>
          <p:cNvPr id="44" name="Picture 43" descr="Illustration of what double vision does to text.">
            <a:extLst>
              <a:ext uri="{FF2B5EF4-FFF2-40B4-BE49-F238E27FC236}">
                <a16:creationId xmlns:a16="http://schemas.microsoft.com/office/drawing/2014/main" id="{E16E2F05-0D78-4C72-8BF4-73DA0818DB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95975" y="5414381"/>
            <a:ext cx="2415418" cy="1221636"/>
          </a:xfrm>
          <a:prstGeom prst="rect">
            <a:avLst/>
          </a:prstGeom>
        </p:spPr>
      </p:pic>
      <p:sp>
        <p:nvSpPr>
          <p:cNvPr id="45" name="TextBox 44">
            <a:extLst>
              <a:ext uri="{FF2B5EF4-FFF2-40B4-BE49-F238E27FC236}">
                <a16:creationId xmlns:a16="http://schemas.microsoft.com/office/drawing/2014/main" id="{A2987BA1-52C5-4D18-880C-0659F3C431D4}"/>
              </a:ext>
            </a:extLst>
          </p:cNvPr>
          <p:cNvSpPr txBox="1"/>
          <p:nvPr/>
        </p:nvSpPr>
        <p:spPr>
          <a:xfrm>
            <a:off x="10611393" y="3914307"/>
            <a:ext cx="1351703" cy="1200329"/>
          </a:xfrm>
          <a:prstGeom prst="rect">
            <a:avLst/>
          </a:prstGeom>
          <a:noFill/>
        </p:spPr>
        <p:txBody>
          <a:bodyPr wrap="square" rtlCol="0">
            <a:spAutoFit/>
          </a:bodyPr>
          <a:lstStyle/>
          <a:p>
            <a:r>
              <a:rPr lang="en-US" dirty="0"/>
              <a:t>Eye Strain, </a:t>
            </a:r>
          </a:p>
          <a:p>
            <a:r>
              <a:rPr lang="en-US" dirty="0"/>
              <a:t>Soreness, </a:t>
            </a:r>
          </a:p>
          <a:p>
            <a:r>
              <a:rPr lang="en-US" dirty="0"/>
              <a:t>Tearing, </a:t>
            </a:r>
          </a:p>
          <a:p>
            <a:r>
              <a:rPr lang="en-US" dirty="0" err="1"/>
              <a:t>etc</a:t>
            </a:r>
            <a:r>
              <a:rPr lang="en-US" dirty="0"/>
              <a:t>…</a:t>
            </a:r>
          </a:p>
        </p:txBody>
      </p:sp>
      <p:pic>
        <p:nvPicPr>
          <p:cNvPr id="49" name="Picture 48" descr="Video loop of a group of kittens looking left, right, up and forward.">
            <a:extLst>
              <a:ext uri="{FF2B5EF4-FFF2-40B4-BE49-F238E27FC236}">
                <a16:creationId xmlns:a16="http://schemas.microsoft.com/office/drawing/2014/main" id="{B10882DC-6DBE-468D-906C-34EFC310141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40182" y="5240361"/>
            <a:ext cx="1765165" cy="992906"/>
          </a:xfrm>
          <a:prstGeom prst="rect">
            <a:avLst/>
          </a:prstGeom>
        </p:spPr>
      </p:pic>
      <p:sp>
        <p:nvSpPr>
          <p:cNvPr id="50" name="TextBox 49">
            <a:extLst>
              <a:ext uri="{FF2B5EF4-FFF2-40B4-BE49-F238E27FC236}">
                <a16:creationId xmlns:a16="http://schemas.microsoft.com/office/drawing/2014/main" id="{19DEA2A6-E5B0-46A9-81F2-E091BA7D64C9}"/>
              </a:ext>
            </a:extLst>
          </p:cNvPr>
          <p:cNvSpPr txBox="1"/>
          <p:nvPr/>
        </p:nvSpPr>
        <p:spPr>
          <a:xfrm>
            <a:off x="10611393" y="5114636"/>
            <a:ext cx="1783863" cy="1200329"/>
          </a:xfrm>
          <a:prstGeom prst="rect">
            <a:avLst/>
          </a:prstGeom>
          <a:noFill/>
        </p:spPr>
        <p:txBody>
          <a:bodyPr wrap="square" rtlCol="0">
            <a:spAutoFit/>
          </a:bodyPr>
          <a:lstStyle/>
          <a:p>
            <a:r>
              <a:rPr lang="en-US" dirty="0"/>
              <a:t>Force fast reading=&gt; loss memory &amp;  comprehension</a:t>
            </a:r>
          </a:p>
        </p:txBody>
      </p:sp>
      <p:sp>
        <p:nvSpPr>
          <p:cNvPr id="3" name="Slide Number Placeholder 2">
            <a:extLst>
              <a:ext uri="{FF2B5EF4-FFF2-40B4-BE49-F238E27FC236}">
                <a16:creationId xmlns:a16="http://schemas.microsoft.com/office/drawing/2014/main" id="{59972C6B-AA6B-524D-96E1-69DF447E5961}"/>
              </a:ext>
            </a:extLst>
          </p:cNvPr>
          <p:cNvSpPr>
            <a:spLocks noGrp="1"/>
          </p:cNvSpPr>
          <p:nvPr>
            <p:ph type="sldNum" sz="quarter" idx="12"/>
          </p:nvPr>
        </p:nvSpPr>
        <p:spPr/>
        <p:txBody>
          <a:bodyPr/>
          <a:lstStyle/>
          <a:p>
            <a:fld id="{2760AEF7-52F6-417E-89FE-BD62C8A9C978}" type="slidenum">
              <a:rPr lang="en-US" smtClean="0"/>
              <a:t>20</a:t>
            </a:fld>
            <a:endParaRPr lang="en-US"/>
          </a:p>
        </p:txBody>
      </p:sp>
      <p:grpSp>
        <p:nvGrpSpPr>
          <p:cNvPr id="25" name="Group 24" descr="Diagram of ocular operations in normal vision v. double vision">
            <a:extLst>
              <a:ext uri="{FF2B5EF4-FFF2-40B4-BE49-F238E27FC236}">
                <a16:creationId xmlns:a16="http://schemas.microsoft.com/office/drawing/2014/main" id="{A88E135D-643D-4393-A43B-F873A150EA90}"/>
              </a:ext>
            </a:extLst>
          </p:cNvPr>
          <p:cNvGrpSpPr/>
          <p:nvPr/>
        </p:nvGrpSpPr>
        <p:grpSpPr>
          <a:xfrm>
            <a:off x="-67990" y="3378244"/>
            <a:ext cx="3594472" cy="3121685"/>
            <a:chOff x="4496834" y="2725688"/>
            <a:chExt cx="3594472" cy="3121685"/>
          </a:xfrm>
        </p:grpSpPr>
        <p:pic>
          <p:nvPicPr>
            <p:cNvPr id="15" name="Picture 14">
              <a:extLst>
                <a:ext uri="{FF2B5EF4-FFF2-40B4-BE49-F238E27FC236}">
                  <a16:creationId xmlns:a16="http://schemas.microsoft.com/office/drawing/2014/main" id="{2356BAA8-25BE-4807-9BC4-F7D68EFBE69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96834" y="3236376"/>
              <a:ext cx="3594472" cy="2610997"/>
            </a:xfrm>
            <a:prstGeom prst="rect">
              <a:avLst/>
            </a:prstGeom>
          </p:spPr>
        </p:pic>
        <p:pic>
          <p:nvPicPr>
            <p:cNvPr id="22" name="Picture 21">
              <a:extLst>
                <a:ext uri="{FF2B5EF4-FFF2-40B4-BE49-F238E27FC236}">
                  <a16:creationId xmlns:a16="http://schemas.microsoft.com/office/drawing/2014/main" id="{5EDBA056-A4D1-4D18-ADF3-35C0855FD75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35351" y="2729198"/>
              <a:ext cx="646288" cy="555047"/>
            </a:xfrm>
            <a:prstGeom prst="rect">
              <a:avLst/>
            </a:prstGeom>
          </p:spPr>
        </p:pic>
        <p:pic>
          <p:nvPicPr>
            <p:cNvPr id="24" name="Picture 23">
              <a:extLst>
                <a:ext uri="{FF2B5EF4-FFF2-40B4-BE49-F238E27FC236}">
                  <a16:creationId xmlns:a16="http://schemas.microsoft.com/office/drawing/2014/main" id="{145F53F8-99DF-4D56-AD2B-EE7F8ACE5DA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41666" y="2725688"/>
              <a:ext cx="585337" cy="558557"/>
            </a:xfrm>
            <a:prstGeom prst="rect">
              <a:avLst/>
            </a:prstGeom>
          </p:spPr>
        </p:pic>
      </p:grpSp>
      <p:sp>
        <p:nvSpPr>
          <p:cNvPr id="20" name="Title 1">
            <a:extLst>
              <a:ext uri="{FF2B5EF4-FFF2-40B4-BE49-F238E27FC236}">
                <a16:creationId xmlns:a16="http://schemas.microsoft.com/office/drawing/2014/main" id="{24416F35-A4DC-430F-886C-B77E994A86D4}"/>
              </a:ext>
            </a:extLst>
          </p:cNvPr>
          <p:cNvSpPr txBox="1">
            <a:spLocks/>
          </p:cNvSpPr>
          <p:nvPr/>
        </p:nvSpPr>
        <p:spPr>
          <a:xfrm>
            <a:off x="638717" y="2287315"/>
            <a:ext cx="2422818" cy="7087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highlight>
                  <a:srgbClr val="00FF00"/>
                </a:highlight>
              </a:rPr>
              <a:t>Reading</a:t>
            </a:r>
          </a:p>
        </p:txBody>
      </p:sp>
    </p:spTree>
    <p:extLst>
      <p:ext uri="{BB962C8B-B14F-4D97-AF65-F5344CB8AC3E}">
        <p14:creationId xmlns:p14="http://schemas.microsoft.com/office/powerpoint/2010/main" val="277544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randombar(horizontal)">
                                      <p:cBhvr>
                                        <p:cTn id="34" dur="500"/>
                                        <p:tgtEl>
                                          <p:spTgt spid="36"/>
                                        </p:tgtEl>
                                      </p:cBhvr>
                                    </p:animEffect>
                                  </p:childTnLst>
                                </p:cTn>
                              </p:par>
                              <p:par>
                                <p:cTn id="35" presetID="14" presetClass="entr" presetSubtype="1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randombar(horizontal)">
                                      <p:cBhvr>
                                        <p:cTn id="37" dur="500"/>
                                        <p:tgtEl>
                                          <p:spTgt spid="3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randombar(horizontal)">
                                      <p:cBhvr>
                                        <p:cTn id="40" dur="500"/>
                                        <p:tgtEl>
                                          <p:spTgt spid="45"/>
                                        </p:tgtEl>
                                      </p:cBhvr>
                                    </p:animEffect>
                                  </p:childTnLst>
                                </p:cTn>
                              </p:par>
                              <p:par>
                                <p:cTn id="41" presetID="14" presetClass="entr" presetSubtype="1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randombar(horizontal)">
                                      <p:cBhvr>
                                        <p:cTn id="43" dur="500"/>
                                        <p:tgtEl>
                                          <p:spTgt spid="44"/>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randombar(horizontal)">
                                      <p:cBhvr>
                                        <p:cTn id="4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5" grpId="0"/>
      <p:bldP spid="50"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 name="Rectangle 110">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D55380-5E0A-3B4F-BBD7-4B07367141A0}"/>
              </a:ext>
            </a:extLst>
          </p:cNvPr>
          <p:cNvSpPr>
            <a:spLocks noGrp="1"/>
          </p:cNvSpPr>
          <p:nvPr>
            <p:ph type="title"/>
          </p:nvPr>
        </p:nvSpPr>
        <p:spPr>
          <a:xfrm>
            <a:off x="1371599" y="294538"/>
            <a:ext cx="9895951" cy="1033669"/>
          </a:xfrm>
        </p:spPr>
        <p:txBody>
          <a:bodyPr>
            <a:normAutofit/>
          </a:bodyPr>
          <a:lstStyle/>
          <a:p>
            <a:r>
              <a:rPr lang="en-US" sz="3600" b="1" dirty="0">
                <a:solidFill>
                  <a:schemeClr val="bg1"/>
                </a:solidFill>
              </a:rPr>
              <a:t>Pathogenesis: Convergence Insufficiency </a:t>
            </a:r>
            <a:endParaRPr lang="en-US" sz="3400" dirty="0">
              <a:solidFill>
                <a:schemeClr val="bg1"/>
              </a:solidFill>
            </a:endParaRPr>
          </a:p>
        </p:txBody>
      </p:sp>
      <p:sp>
        <p:nvSpPr>
          <p:cNvPr id="3" name="Content Placeholder 2">
            <a:extLst>
              <a:ext uri="{FF2B5EF4-FFF2-40B4-BE49-F238E27FC236}">
                <a16:creationId xmlns:a16="http://schemas.microsoft.com/office/drawing/2014/main" id="{B8869F6F-9E1E-3C4F-AF55-F15AA1F91F41}"/>
              </a:ext>
            </a:extLst>
          </p:cNvPr>
          <p:cNvSpPr>
            <a:spLocks noGrp="1"/>
          </p:cNvSpPr>
          <p:nvPr>
            <p:ph idx="1"/>
          </p:nvPr>
        </p:nvSpPr>
        <p:spPr>
          <a:xfrm>
            <a:off x="1075037" y="4633784"/>
            <a:ext cx="10020593" cy="1367771"/>
          </a:xfrm>
        </p:spPr>
        <p:txBody>
          <a:bodyPr anchor="ctr">
            <a:normAutofit/>
          </a:bodyPr>
          <a:lstStyle/>
          <a:p>
            <a:pPr marL="457200" lvl="1" indent="0">
              <a:buNone/>
            </a:pPr>
            <a:endParaRPr lang="en-US" sz="1400" dirty="0"/>
          </a:p>
          <a:p>
            <a:pPr lvl="1"/>
            <a:endParaRPr lang="en-US" sz="1400" dirty="0"/>
          </a:p>
        </p:txBody>
      </p:sp>
      <p:sp>
        <p:nvSpPr>
          <p:cNvPr id="5" name="Slide Number Placeholder 4">
            <a:extLst>
              <a:ext uri="{FF2B5EF4-FFF2-40B4-BE49-F238E27FC236}">
                <a16:creationId xmlns:a16="http://schemas.microsoft.com/office/drawing/2014/main" id="{E4320481-8DC5-B24C-8A8B-0BA69EEC7224}"/>
              </a:ext>
            </a:extLst>
          </p:cNvPr>
          <p:cNvSpPr>
            <a:spLocks noGrp="1"/>
          </p:cNvSpPr>
          <p:nvPr>
            <p:ph type="sldNum" sz="quarter" idx="12"/>
          </p:nvPr>
        </p:nvSpPr>
        <p:spPr/>
        <p:txBody>
          <a:bodyPr/>
          <a:lstStyle/>
          <a:p>
            <a:fld id="{2760AEF7-52F6-417E-89FE-BD62C8A9C978}" type="slidenum">
              <a:rPr lang="en-US" smtClean="0"/>
              <a:t>21</a:t>
            </a:fld>
            <a:endParaRPr lang="en-US"/>
          </a:p>
        </p:txBody>
      </p:sp>
      <p:pic>
        <p:nvPicPr>
          <p:cNvPr id="11" name="Picture 10" descr="Diagrams explaining double vision vs. binocular vision.">
            <a:extLst>
              <a:ext uri="{FF2B5EF4-FFF2-40B4-BE49-F238E27FC236}">
                <a16:creationId xmlns:a16="http://schemas.microsoft.com/office/drawing/2014/main" id="{9194326B-3A95-4BE7-B6A1-EB23214247BA}"/>
              </a:ext>
            </a:extLst>
          </p:cNvPr>
          <p:cNvPicPr>
            <a:picLocks noChangeAspect="1"/>
          </p:cNvPicPr>
          <p:nvPr/>
        </p:nvPicPr>
        <p:blipFill rotWithShape="1">
          <a:blip r:embed="rId3">
            <a:extLst>
              <a:ext uri="{28A0092B-C50C-407E-A947-70E740481C1C}">
                <a14:useLocalDpi xmlns:a14="http://schemas.microsoft.com/office/drawing/2010/main" val="0"/>
              </a:ext>
            </a:extLst>
          </a:blip>
          <a:srcRect l="2457" t="6665" r="3396" b="51087"/>
          <a:stretch/>
        </p:blipFill>
        <p:spPr>
          <a:xfrm>
            <a:off x="4262189" y="4718659"/>
            <a:ext cx="3298382" cy="1161186"/>
          </a:xfrm>
          <a:prstGeom prst="rect">
            <a:avLst/>
          </a:prstGeom>
        </p:spPr>
      </p:pic>
      <p:grpSp>
        <p:nvGrpSpPr>
          <p:cNvPr id="12" name="Group 11" descr="Ilustration of eye movement showing normal vision v. convergence insufficiency">
            <a:extLst>
              <a:ext uri="{FF2B5EF4-FFF2-40B4-BE49-F238E27FC236}">
                <a16:creationId xmlns:a16="http://schemas.microsoft.com/office/drawing/2014/main" id="{A83B6D6D-26D1-43AE-9D36-69994763EB5E}"/>
              </a:ext>
            </a:extLst>
          </p:cNvPr>
          <p:cNvGrpSpPr/>
          <p:nvPr/>
        </p:nvGrpSpPr>
        <p:grpSpPr>
          <a:xfrm>
            <a:off x="1207624" y="1773373"/>
            <a:ext cx="5382065" cy="2537854"/>
            <a:chOff x="131464" y="3092430"/>
            <a:chExt cx="4902547" cy="2336881"/>
          </a:xfrm>
        </p:grpSpPr>
        <p:pic>
          <p:nvPicPr>
            <p:cNvPr id="13" name="Picture 12">
              <a:extLst>
                <a:ext uri="{FF2B5EF4-FFF2-40B4-BE49-F238E27FC236}">
                  <a16:creationId xmlns:a16="http://schemas.microsoft.com/office/drawing/2014/main" id="{6F215564-3CAD-434C-BDAC-04C8C01373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164" y="3092430"/>
              <a:ext cx="4780847" cy="1444630"/>
            </a:xfrm>
            <a:prstGeom prst="rect">
              <a:avLst/>
            </a:prstGeom>
          </p:spPr>
        </p:pic>
        <p:pic>
          <p:nvPicPr>
            <p:cNvPr id="14" name="Picture 13">
              <a:extLst>
                <a:ext uri="{FF2B5EF4-FFF2-40B4-BE49-F238E27FC236}">
                  <a16:creationId xmlns:a16="http://schemas.microsoft.com/office/drawing/2014/main" id="{C429FD13-3B7C-431C-8690-AB74F32D8B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64" y="4680089"/>
              <a:ext cx="2602527" cy="749222"/>
            </a:xfrm>
            <a:prstGeom prst="rect">
              <a:avLst/>
            </a:prstGeom>
          </p:spPr>
        </p:pic>
        <p:pic>
          <p:nvPicPr>
            <p:cNvPr id="15" name="Picture 14" descr="Photos showing how eyes move with typical vision v. convergence insufficiency.">
              <a:extLst>
                <a:ext uri="{FF2B5EF4-FFF2-40B4-BE49-F238E27FC236}">
                  <a16:creationId xmlns:a16="http://schemas.microsoft.com/office/drawing/2014/main" id="{7AA3F691-82D5-4F6C-8111-161E41A92D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3881" y="4664797"/>
              <a:ext cx="1913132" cy="764514"/>
            </a:xfrm>
            <a:prstGeom prst="rect">
              <a:avLst/>
            </a:prstGeom>
          </p:spPr>
        </p:pic>
      </p:grpSp>
      <p:sp>
        <p:nvSpPr>
          <p:cNvPr id="16" name="TextBox 15">
            <a:extLst>
              <a:ext uri="{FF2B5EF4-FFF2-40B4-BE49-F238E27FC236}">
                <a16:creationId xmlns:a16="http://schemas.microsoft.com/office/drawing/2014/main" id="{2BC33905-D002-497F-9A45-62D522A673ED}"/>
              </a:ext>
            </a:extLst>
          </p:cNvPr>
          <p:cNvSpPr txBox="1"/>
          <p:nvPr/>
        </p:nvSpPr>
        <p:spPr>
          <a:xfrm>
            <a:off x="1911605" y="6001555"/>
            <a:ext cx="5036725" cy="1107996"/>
          </a:xfrm>
          <a:prstGeom prst="rect">
            <a:avLst/>
          </a:prstGeom>
          <a:noFill/>
        </p:spPr>
        <p:txBody>
          <a:bodyPr wrap="square" rtlCol="0">
            <a:spAutoFit/>
          </a:bodyPr>
          <a:lstStyle/>
          <a:p>
            <a:pPr fontAlgn="t"/>
            <a:r>
              <a:rPr lang="en-US" sz="1600" dirty="0">
                <a:hlinkClick r:id="rId7"/>
              </a:rPr>
              <a:t>J Exp Biol</a:t>
            </a:r>
            <a:r>
              <a:rPr lang="en-US" sz="1600" dirty="0"/>
              <a:t>. 2017 Jul 15; 220(14): 2502–2512.</a:t>
            </a:r>
          </a:p>
          <a:p>
            <a:r>
              <a:rPr lang="en-US" sz="1600" dirty="0"/>
              <a:t>Stereopsis in animals: evolution, function and mechanisms</a:t>
            </a:r>
          </a:p>
          <a:p>
            <a:r>
              <a:rPr lang="en-US" sz="1600" dirty="0">
                <a:hlinkClick r:id="rId8"/>
              </a:rPr>
              <a:t>Vivek Nityananda</a:t>
            </a:r>
            <a:r>
              <a:rPr lang="en-US" sz="1600" baseline="30000" dirty="0"/>
              <a:t>1,2,*</a:t>
            </a:r>
            <a:r>
              <a:rPr lang="en-US" sz="1600" dirty="0"/>
              <a:t> and </a:t>
            </a:r>
            <a:r>
              <a:rPr lang="en-US" sz="1600" dirty="0">
                <a:hlinkClick r:id="rId9"/>
              </a:rPr>
              <a:t>Jenny C. A. Read</a:t>
            </a:r>
            <a:r>
              <a:rPr lang="en-US" sz="1600" baseline="30000" dirty="0"/>
              <a:t>2</a:t>
            </a:r>
            <a:endParaRPr lang="en-US" sz="1600" dirty="0"/>
          </a:p>
          <a:p>
            <a:endParaRPr lang="en-US" dirty="0"/>
          </a:p>
        </p:txBody>
      </p:sp>
      <p:pic>
        <p:nvPicPr>
          <p:cNvPr id="17" name="Picture 16">
            <a:extLst>
              <a:ext uri="{FF2B5EF4-FFF2-40B4-BE49-F238E27FC236}">
                <a16:creationId xmlns:a16="http://schemas.microsoft.com/office/drawing/2014/main" id="{13EDDA99-E098-40E7-9D5D-4D7A211A613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30665" y="1288880"/>
            <a:ext cx="3054757" cy="2537854"/>
          </a:xfrm>
          <a:prstGeom prst="rect">
            <a:avLst/>
          </a:prstGeom>
        </p:spPr>
      </p:pic>
      <p:pic>
        <p:nvPicPr>
          <p:cNvPr id="18" name="Picture 17">
            <a:extLst>
              <a:ext uri="{FF2B5EF4-FFF2-40B4-BE49-F238E27FC236}">
                <a16:creationId xmlns:a16="http://schemas.microsoft.com/office/drawing/2014/main" id="{849157E0-D189-40C2-A0A3-D16505846BE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8454" y="4933359"/>
            <a:ext cx="2612238" cy="1142648"/>
          </a:xfrm>
          <a:prstGeom prst="rect">
            <a:avLst/>
          </a:prstGeom>
        </p:spPr>
      </p:pic>
      <p:sp>
        <p:nvSpPr>
          <p:cNvPr id="19" name="TextBox 18">
            <a:extLst>
              <a:ext uri="{FF2B5EF4-FFF2-40B4-BE49-F238E27FC236}">
                <a16:creationId xmlns:a16="http://schemas.microsoft.com/office/drawing/2014/main" id="{011CB3F8-E92E-470E-BF16-A20AB308AB29}"/>
              </a:ext>
            </a:extLst>
          </p:cNvPr>
          <p:cNvSpPr txBox="1"/>
          <p:nvPr/>
        </p:nvSpPr>
        <p:spPr>
          <a:xfrm>
            <a:off x="8408454" y="3964449"/>
            <a:ext cx="2945346" cy="400110"/>
          </a:xfrm>
          <a:prstGeom prst="rect">
            <a:avLst/>
          </a:prstGeom>
          <a:noFill/>
        </p:spPr>
        <p:txBody>
          <a:bodyPr wrap="square" rtlCol="0">
            <a:spAutoFit/>
          </a:bodyPr>
          <a:lstStyle/>
          <a:p>
            <a:r>
              <a:rPr lang="en-US" sz="2000" dirty="0"/>
              <a:t>Influence </a:t>
            </a:r>
            <a:r>
              <a:rPr lang="en-US" sz="2000" b="1" dirty="0"/>
              <a:t>depth</a:t>
            </a:r>
            <a:r>
              <a:rPr lang="en-US" sz="2000" dirty="0"/>
              <a:t> detection</a:t>
            </a:r>
          </a:p>
        </p:txBody>
      </p:sp>
      <p:sp>
        <p:nvSpPr>
          <p:cNvPr id="20" name="Slide Number Placeholder 7">
            <a:extLst>
              <a:ext uri="{FF2B5EF4-FFF2-40B4-BE49-F238E27FC236}">
                <a16:creationId xmlns:a16="http://schemas.microsoft.com/office/drawing/2014/main" id="{8CE47713-C447-4631-B9DC-86E0BE8693C5}"/>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60AEF7-52F6-417E-89FE-BD62C8A9C978}" type="slidenum">
              <a:rPr lang="en-US" smtClean="0"/>
              <a:pPr/>
              <a:t>21</a:t>
            </a:fld>
            <a:endParaRPr lang="en-US"/>
          </a:p>
        </p:txBody>
      </p:sp>
      <p:pic>
        <p:nvPicPr>
          <p:cNvPr id="21" name="Picture 20" descr="Diagrams explaining double vision vs. binocular vision.">
            <a:extLst>
              <a:ext uri="{FF2B5EF4-FFF2-40B4-BE49-F238E27FC236}">
                <a16:creationId xmlns:a16="http://schemas.microsoft.com/office/drawing/2014/main" id="{127D6335-FF29-4FAC-BCB6-EBCA35B651F4}"/>
              </a:ext>
            </a:extLst>
          </p:cNvPr>
          <p:cNvPicPr>
            <a:picLocks noChangeAspect="1"/>
          </p:cNvPicPr>
          <p:nvPr/>
        </p:nvPicPr>
        <p:blipFill rotWithShape="1">
          <a:blip r:embed="rId3">
            <a:extLst>
              <a:ext uri="{28A0092B-C50C-407E-A947-70E740481C1C}">
                <a14:useLocalDpi xmlns:a14="http://schemas.microsoft.com/office/drawing/2010/main" val="0"/>
              </a:ext>
            </a:extLst>
          </a:blip>
          <a:srcRect t="57976" r="3396" b="2421"/>
          <a:stretch/>
        </p:blipFill>
        <p:spPr>
          <a:xfrm>
            <a:off x="698494" y="4728151"/>
            <a:ext cx="3384486" cy="1151694"/>
          </a:xfrm>
          <a:prstGeom prst="rect">
            <a:avLst/>
          </a:prstGeom>
        </p:spPr>
      </p:pic>
    </p:spTree>
    <p:extLst>
      <p:ext uri="{BB962C8B-B14F-4D97-AF65-F5344CB8AC3E}">
        <p14:creationId xmlns:p14="http://schemas.microsoft.com/office/powerpoint/2010/main" val="2624311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 name="Rectangle 110">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D55380-5E0A-3B4F-BBD7-4B07367141A0}"/>
              </a:ext>
            </a:extLst>
          </p:cNvPr>
          <p:cNvSpPr>
            <a:spLocks noGrp="1"/>
          </p:cNvSpPr>
          <p:nvPr>
            <p:ph type="title"/>
          </p:nvPr>
        </p:nvSpPr>
        <p:spPr>
          <a:xfrm>
            <a:off x="1377697" y="116176"/>
            <a:ext cx="9895951" cy="1033669"/>
          </a:xfrm>
        </p:spPr>
        <p:txBody>
          <a:bodyPr>
            <a:normAutofit fontScale="90000"/>
          </a:bodyPr>
          <a:lstStyle/>
          <a:p>
            <a:r>
              <a:rPr lang="en-US" sz="3600" b="1" dirty="0">
                <a:solidFill>
                  <a:schemeClr val="bg1"/>
                </a:solidFill>
              </a:rPr>
              <a:t>How Oculomotor Dysfunction Influences Test Performance </a:t>
            </a:r>
            <a:endParaRPr lang="en-US" sz="3400" dirty="0">
              <a:solidFill>
                <a:schemeClr val="bg1"/>
              </a:solidFill>
            </a:endParaRPr>
          </a:p>
        </p:txBody>
      </p:sp>
      <p:sp>
        <p:nvSpPr>
          <p:cNvPr id="9" name="TextBox 8">
            <a:extLst>
              <a:ext uri="{FF2B5EF4-FFF2-40B4-BE49-F238E27FC236}">
                <a16:creationId xmlns:a16="http://schemas.microsoft.com/office/drawing/2014/main" id="{8FAA6671-498C-453C-B372-B624CCB2EC27}"/>
              </a:ext>
            </a:extLst>
          </p:cNvPr>
          <p:cNvSpPr txBox="1"/>
          <p:nvPr/>
        </p:nvSpPr>
        <p:spPr>
          <a:xfrm>
            <a:off x="1767317" y="1011317"/>
            <a:ext cx="8036165" cy="523220"/>
          </a:xfrm>
          <a:prstGeom prst="rect">
            <a:avLst/>
          </a:prstGeom>
          <a:noFill/>
        </p:spPr>
        <p:txBody>
          <a:bodyPr wrap="square" rtlCol="0">
            <a:spAutoFit/>
          </a:bodyPr>
          <a:lstStyle/>
          <a:p>
            <a:pPr algn="ctr"/>
            <a:r>
              <a:rPr lang="en-US" sz="2800" dirty="0">
                <a:solidFill>
                  <a:schemeClr val="bg1"/>
                </a:solidFill>
              </a:rPr>
              <a:t>Sample USMLE Test Question </a:t>
            </a:r>
          </a:p>
        </p:txBody>
      </p:sp>
      <p:sp>
        <p:nvSpPr>
          <p:cNvPr id="10" name="TextBox 9">
            <a:extLst>
              <a:ext uri="{FF2B5EF4-FFF2-40B4-BE49-F238E27FC236}">
                <a16:creationId xmlns:a16="http://schemas.microsoft.com/office/drawing/2014/main" id="{CD05A3E4-9342-4914-BEAD-3EEF8A2C49A6}"/>
              </a:ext>
            </a:extLst>
          </p:cNvPr>
          <p:cNvSpPr txBox="1"/>
          <p:nvPr/>
        </p:nvSpPr>
        <p:spPr>
          <a:xfrm>
            <a:off x="1266185" y="1827059"/>
            <a:ext cx="9928302" cy="4801314"/>
          </a:xfrm>
          <a:prstGeom prst="rect">
            <a:avLst/>
          </a:prstGeom>
          <a:noFill/>
        </p:spPr>
        <p:txBody>
          <a:bodyPr wrap="square" rtlCol="0">
            <a:spAutoFit/>
          </a:bodyPr>
          <a:lstStyle/>
          <a:p>
            <a:r>
              <a:rPr lang="en-US" dirty="0"/>
              <a:t>After being severely beaten and sustaining a gunshot wound to the abdomen, a 42-year-old woman undergoes resection of a perforated small bowel. During the operation, plastic reconstruction of facial fractures, and open reduction and internal fixation of the left femur are also done. Thirty-six hours postoperatively, she is awake but not completely alert. She is receiving intravenous morphine via a patient-controlled pump. She says that she needs the morphine to treat her pain, but she is worried that she is becoming addicted. She has no history of substance use disorder. She drinks one to two glasses of wine weekly. Which of the following initial actions by the physician is most appropriate? </a:t>
            </a:r>
          </a:p>
          <a:p>
            <a:endParaRPr lang="en-US" dirty="0"/>
          </a:p>
          <a:p>
            <a:pPr marL="342900" indent="-342900">
              <a:buAutoNum type="alphaUcParenBoth"/>
            </a:pPr>
            <a:r>
              <a:rPr lang="en-US" dirty="0"/>
              <a:t>Reassure the patient that her chance of becoming addicted to narcotics is minuscule </a:t>
            </a:r>
          </a:p>
          <a:p>
            <a:pPr marL="342900" indent="-342900">
              <a:buAutoNum type="alphaUcParenBoth"/>
            </a:pPr>
            <a:r>
              <a:rPr lang="en-US" dirty="0"/>
              <a:t>Maintain the morphine, but periodically administer intravenous naloxone</a:t>
            </a:r>
          </a:p>
          <a:p>
            <a:pPr marL="342900" indent="-342900">
              <a:buAutoNum type="alphaUcParenBoth"/>
            </a:pPr>
            <a:r>
              <a:rPr lang="en-US" dirty="0"/>
              <a:t>Switch the patient to oral acetaminophen as soon as she can take medication orally</a:t>
            </a:r>
          </a:p>
          <a:p>
            <a:pPr marL="342900" indent="-342900">
              <a:buAutoNum type="alphaUcParenBoth"/>
            </a:pPr>
            <a:r>
              <a:rPr lang="en-US" dirty="0"/>
              <a:t>Switch the patient to intramuscular lorazepam </a:t>
            </a:r>
          </a:p>
          <a:p>
            <a:pPr marL="342900" indent="-342900">
              <a:buAutoNum type="alphaUcParenBoth"/>
            </a:pPr>
            <a:r>
              <a:rPr lang="en-US" dirty="0"/>
              <a:t>Switch the patient to intravenous phenobarbital.</a:t>
            </a:r>
          </a:p>
          <a:p>
            <a:pPr marL="342900" indent="-342900">
              <a:buAutoNum type="alphaUcParenBoth"/>
            </a:pPr>
            <a:endParaRPr lang="en-US" u="sng" dirty="0"/>
          </a:p>
          <a:p>
            <a:r>
              <a:rPr lang="en-US" u="sng" dirty="0"/>
              <a:t>From www. usmle.org.</a:t>
            </a:r>
          </a:p>
          <a:p>
            <a:endParaRPr lang="en-US" dirty="0"/>
          </a:p>
          <a:p>
            <a:endParaRPr lang="en-US" dirty="0"/>
          </a:p>
        </p:txBody>
      </p:sp>
    </p:spTree>
    <p:extLst>
      <p:ext uri="{BB962C8B-B14F-4D97-AF65-F5344CB8AC3E}">
        <p14:creationId xmlns:p14="http://schemas.microsoft.com/office/powerpoint/2010/main" val="420850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 name="Rectangle 110">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D55380-5E0A-3B4F-BBD7-4B07367141A0}"/>
              </a:ext>
            </a:extLst>
          </p:cNvPr>
          <p:cNvSpPr>
            <a:spLocks noGrp="1"/>
          </p:cNvSpPr>
          <p:nvPr>
            <p:ph type="title"/>
          </p:nvPr>
        </p:nvSpPr>
        <p:spPr>
          <a:xfrm>
            <a:off x="1371599" y="294538"/>
            <a:ext cx="9895951" cy="1033669"/>
          </a:xfrm>
        </p:spPr>
        <p:txBody>
          <a:bodyPr>
            <a:normAutofit fontScale="90000"/>
          </a:bodyPr>
          <a:lstStyle/>
          <a:p>
            <a:r>
              <a:rPr lang="en-US" sz="3600" dirty="0">
                <a:solidFill>
                  <a:schemeClr val="bg1"/>
                </a:solidFill>
              </a:rPr>
              <a:t>How Oculomotor Dysfunction Influences Test Performance </a:t>
            </a:r>
            <a:endParaRPr lang="en-US" sz="3400" dirty="0">
              <a:solidFill>
                <a:schemeClr val="bg1"/>
              </a:solidFill>
            </a:endParaRPr>
          </a:p>
        </p:txBody>
      </p:sp>
      <p:sp>
        <p:nvSpPr>
          <p:cNvPr id="9" name="Content Placeholder 2">
            <a:extLst>
              <a:ext uri="{FF2B5EF4-FFF2-40B4-BE49-F238E27FC236}">
                <a16:creationId xmlns:a16="http://schemas.microsoft.com/office/drawing/2014/main" id="{0703A2A2-E715-4ECB-BC83-EB5C2AB891F0}"/>
              </a:ext>
            </a:extLst>
          </p:cNvPr>
          <p:cNvSpPr>
            <a:spLocks noGrp="1"/>
          </p:cNvSpPr>
          <p:nvPr>
            <p:ph idx="1"/>
          </p:nvPr>
        </p:nvSpPr>
        <p:spPr>
          <a:xfrm>
            <a:off x="871274" y="1727978"/>
            <a:ext cx="10896600" cy="5424560"/>
          </a:xfrm>
        </p:spPr>
        <p:txBody>
          <a:bodyPr>
            <a:normAutofit/>
          </a:bodyPr>
          <a:lstStyle/>
          <a:p>
            <a:pPr>
              <a:buFont typeface="Arial" panose="020B0604020202020204" pitchFamily="34" charset="0"/>
              <a:buChar char="•"/>
            </a:pPr>
            <a:r>
              <a:rPr lang="en-US" dirty="0"/>
              <a:t> </a:t>
            </a:r>
            <a:r>
              <a:rPr lang="en-US" sz="2400" dirty="0"/>
              <a:t>Oculomotor Dysfunction influenced an individual’s </a:t>
            </a:r>
            <a:r>
              <a:rPr lang="en-US" sz="2400" b="1" u="sng" dirty="0">
                <a:solidFill>
                  <a:srgbClr val="FF0000"/>
                </a:solidFill>
              </a:rPr>
              <a:t>reading speed</a:t>
            </a:r>
            <a:r>
              <a:rPr lang="en-US" sz="2400" dirty="0"/>
              <a:t>.</a:t>
            </a:r>
          </a:p>
          <a:p>
            <a:pPr>
              <a:buFont typeface="Arial" panose="020B0604020202020204" pitchFamily="34" charset="0"/>
              <a:buChar char="•"/>
            </a:pPr>
            <a:r>
              <a:rPr lang="en-US" sz="2400" dirty="0"/>
              <a:t>  To process each question, examinee needs to 1) acquire the information from the question body by reading; 2) rationalize the correct choice from medical knowledge. Slow reading speed requires more time to complete first step. </a:t>
            </a:r>
          </a:p>
          <a:p>
            <a:pPr>
              <a:buFont typeface="Arial" panose="020B0604020202020204" pitchFamily="34" charset="0"/>
              <a:buChar char="•"/>
            </a:pPr>
            <a:r>
              <a:rPr lang="en-US" sz="2400" dirty="0"/>
              <a:t>  Step 2 CK is a one-day (total 9 hour) examination: </a:t>
            </a:r>
          </a:p>
          <a:p>
            <a:pPr>
              <a:buNone/>
            </a:pPr>
            <a:r>
              <a:rPr lang="en-US" sz="2400" dirty="0"/>
              <a:t>   8 blocks, each block = 60 mins with around 40 questions. </a:t>
            </a:r>
          </a:p>
          <a:p>
            <a:pPr>
              <a:buNone/>
            </a:pPr>
            <a:r>
              <a:rPr lang="en-US" sz="2400" dirty="0"/>
              <a:t>   Total number of items will not exceed 318.</a:t>
            </a:r>
          </a:p>
          <a:p>
            <a:pPr>
              <a:buNone/>
            </a:pPr>
            <a:endParaRPr lang="en-US" sz="2400" dirty="0"/>
          </a:p>
          <a:p>
            <a:pPr marL="0" indent="0">
              <a:buNone/>
            </a:pPr>
            <a:r>
              <a:rPr lang="en-US" dirty="0"/>
              <a:t>One of the effects of Oculomotor Dysfunction is reading difficulty. However, it is important to note that Oculomotor Dysfunction is not the same thing as </a:t>
            </a:r>
            <a:r>
              <a:rPr lang="en-US" dirty="0">
                <a:hlinkClick r:id="rId3"/>
              </a:rPr>
              <a:t>Dyslexia</a:t>
            </a:r>
            <a:r>
              <a:rPr lang="en-US" dirty="0"/>
              <a:t>. Oculomotor Dysfunction is an anomaly of the oculomotor system, while Dyslexia is a language-based disorder. </a:t>
            </a:r>
          </a:p>
          <a:p>
            <a:endParaRPr lang="en-US" sz="1800" dirty="0"/>
          </a:p>
          <a:p>
            <a:endParaRPr lang="en-US" dirty="0"/>
          </a:p>
        </p:txBody>
      </p:sp>
    </p:spTree>
    <p:extLst>
      <p:ext uri="{BB962C8B-B14F-4D97-AF65-F5344CB8AC3E}">
        <p14:creationId xmlns:p14="http://schemas.microsoft.com/office/powerpoint/2010/main" val="3087749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199E1B1-A8C0-4FE8-A5A8-1CB41D69F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4A8DE83-DE75-4B41-9DB4-A7EC0B0DEC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7009A0A-BEF5-4EAC-AF15-E4F9F002E2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Chart of sample assessment results of applicant for accommodations with ocular motor dysfunction.  Showing left and right eye scores on ocular motor measures and reading rate as compared to grade level norms.">
            <a:extLst>
              <a:ext uri="{FF2B5EF4-FFF2-40B4-BE49-F238E27FC236}">
                <a16:creationId xmlns:a16="http://schemas.microsoft.com/office/drawing/2014/main" id="{8FC9389E-2760-F84F-A741-EE116A6725FC}"/>
              </a:ext>
            </a:extLst>
          </p:cNvPr>
          <p:cNvSpPr>
            <a:spLocks noGrp="1"/>
          </p:cNvSpPr>
          <p:nvPr>
            <p:ph type="title"/>
          </p:nvPr>
        </p:nvSpPr>
        <p:spPr>
          <a:xfrm>
            <a:off x="699713" y="248038"/>
            <a:ext cx="7063721" cy="1159200"/>
          </a:xfrm>
        </p:spPr>
        <p:txBody>
          <a:bodyPr vert="horz" lIns="91440" tIns="45720" rIns="91440" bIns="45720" rtlCol="0" anchor="ctr">
            <a:normAutofit fontScale="90000"/>
          </a:bodyPr>
          <a:lstStyle/>
          <a:p>
            <a:r>
              <a:rPr lang="en-US" sz="3400" kern="1200" dirty="0">
                <a:solidFill>
                  <a:srgbClr val="FFFFFF"/>
                </a:solidFill>
                <a:latin typeface="+mj-lt"/>
                <a:ea typeface="+mj-ea"/>
                <a:cs typeface="+mj-cs"/>
              </a:rPr>
              <a:t>Sample Measurements to Demonstrate Ocular Motor Disfunction to Testing Boards</a:t>
            </a:r>
          </a:p>
        </p:txBody>
      </p:sp>
      <p:pic>
        <p:nvPicPr>
          <p:cNvPr id="13" name="Content Placeholder 12" descr="&#10;">
            <a:extLst>
              <a:ext uri="{FF2B5EF4-FFF2-40B4-BE49-F238E27FC236}">
                <a16:creationId xmlns:a16="http://schemas.microsoft.com/office/drawing/2014/main" id="{F13D58E1-9146-9D4A-8DF3-A895E24AD8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2225" y="2683217"/>
            <a:ext cx="11327549" cy="3018312"/>
          </a:xfrm>
          <a:prstGeom prst="rect">
            <a:avLst/>
          </a:prstGeom>
        </p:spPr>
      </p:pic>
      <p:sp>
        <p:nvSpPr>
          <p:cNvPr id="4" name="Slide Number Placeholder 3">
            <a:extLst>
              <a:ext uri="{FF2B5EF4-FFF2-40B4-BE49-F238E27FC236}">
                <a16:creationId xmlns:a16="http://schemas.microsoft.com/office/drawing/2014/main" id="{5B41195C-269C-C74F-ACE7-E24DD2EEEDC4}"/>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2760AEF7-52F6-417E-89FE-BD62C8A9C978}" type="slidenum">
              <a:rPr lang="en-US" sz="1100">
                <a:solidFill>
                  <a:schemeClr val="tx1">
                    <a:lumMod val="50000"/>
                    <a:lumOff val="50000"/>
                  </a:schemeClr>
                </a:solidFill>
              </a:rPr>
              <a:pPr>
                <a:spcAft>
                  <a:spcPts val="600"/>
                </a:spcAft>
              </a:pPr>
              <a:t>24</a:t>
            </a:fld>
            <a:endParaRPr lang="en-US" sz="1100">
              <a:solidFill>
                <a:schemeClr val="tx1">
                  <a:lumMod val="50000"/>
                  <a:lumOff val="50000"/>
                </a:schemeClr>
              </a:solidFill>
            </a:endParaRPr>
          </a:p>
        </p:txBody>
      </p:sp>
    </p:spTree>
    <p:extLst>
      <p:ext uri="{BB962C8B-B14F-4D97-AF65-F5344CB8AC3E}">
        <p14:creationId xmlns:p14="http://schemas.microsoft.com/office/powerpoint/2010/main" val="2444251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 name="Rectangle 110">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D55380-5E0A-3B4F-BBD7-4B07367141A0}"/>
              </a:ext>
            </a:extLst>
          </p:cNvPr>
          <p:cNvSpPr>
            <a:spLocks noGrp="1"/>
          </p:cNvSpPr>
          <p:nvPr>
            <p:ph type="title"/>
          </p:nvPr>
        </p:nvSpPr>
        <p:spPr>
          <a:xfrm>
            <a:off x="2296045" y="557072"/>
            <a:ext cx="9895951" cy="1033669"/>
          </a:xfrm>
        </p:spPr>
        <p:txBody>
          <a:bodyPr>
            <a:normAutofit/>
          </a:bodyPr>
          <a:lstStyle/>
          <a:p>
            <a:r>
              <a:rPr lang="en-US" sz="3100" dirty="0">
                <a:solidFill>
                  <a:srgbClr val="FFFFFF"/>
                </a:solidFill>
              </a:rPr>
              <a:t>Why diagnosis has been delayed?</a:t>
            </a:r>
            <a:br>
              <a:rPr lang="en-US" sz="3100" dirty="0">
                <a:solidFill>
                  <a:srgbClr val="FFFFFF"/>
                </a:solidFill>
              </a:rPr>
            </a:br>
            <a:endParaRPr lang="en-US" sz="3100" dirty="0">
              <a:solidFill>
                <a:srgbClr val="FFFFFF"/>
              </a:solidFill>
            </a:endParaRPr>
          </a:p>
        </p:txBody>
      </p:sp>
      <p:sp>
        <p:nvSpPr>
          <p:cNvPr id="12" name="Content Placeholder 2">
            <a:extLst>
              <a:ext uri="{FF2B5EF4-FFF2-40B4-BE49-F238E27FC236}">
                <a16:creationId xmlns:a16="http://schemas.microsoft.com/office/drawing/2014/main" id="{8A4BC118-009E-4409-AB5B-434903070E81}"/>
              </a:ext>
            </a:extLst>
          </p:cNvPr>
          <p:cNvSpPr txBox="1">
            <a:spLocks/>
          </p:cNvSpPr>
          <p:nvPr/>
        </p:nvSpPr>
        <p:spPr>
          <a:xfrm>
            <a:off x="288362" y="2154504"/>
            <a:ext cx="4911984" cy="6181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b="1" u="sng" dirty="0"/>
              <a:t> Education system difference:</a:t>
            </a:r>
          </a:p>
        </p:txBody>
      </p:sp>
      <p:sp>
        <p:nvSpPr>
          <p:cNvPr id="13" name="Content Placeholder 2">
            <a:extLst>
              <a:ext uri="{FF2B5EF4-FFF2-40B4-BE49-F238E27FC236}">
                <a16:creationId xmlns:a16="http://schemas.microsoft.com/office/drawing/2014/main" id="{384C2DD5-BF8C-458A-84D1-BD4B342CE712}"/>
              </a:ext>
            </a:extLst>
          </p:cNvPr>
          <p:cNvSpPr txBox="1">
            <a:spLocks/>
          </p:cNvSpPr>
          <p:nvPr/>
        </p:nvSpPr>
        <p:spPr>
          <a:xfrm>
            <a:off x="7170811" y="2154504"/>
            <a:ext cx="4911983" cy="3814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b="1" u="sng" dirty="0"/>
              <a:t>Vision condition itself:</a:t>
            </a:r>
          </a:p>
          <a:p>
            <a:pPr marL="0" indent="0">
              <a:lnSpc>
                <a:spcPct val="100000"/>
              </a:lnSpc>
              <a:buNone/>
            </a:pPr>
            <a:r>
              <a:rPr lang="en-US" dirty="0"/>
              <a:t>- </a:t>
            </a:r>
            <a:r>
              <a:rPr lang="en-US" sz="2400" dirty="0"/>
              <a:t>very specialized field (hard to diagnosis); </a:t>
            </a:r>
          </a:p>
          <a:p>
            <a:pPr marL="0" indent="0">
              <a:lnSpc>
                <a:spcPct val="100000"/>
              </a:lnSpc>
              <a:buNone/>
            </a:pPr>
            <a:r>
              <a:rPr lang="en-US" sz="2400" dirty="0"/>
              <a:t>- little is known; </a:t>
            </a:r>
          </a:p>
          <a:p>
            <a:pPr>
              <a:lnSpc>
                <a:spcPct val="100000"/>
              </a:lnSpc>
              <a:buFontTx/>
              <a:buChar char="-"/>
            </a:pPr>
            <a:r>
              <a:rPr lang="en-US" sz="2400" dirty="0"/>
              <a:t>could be developed in childhood, </a:t>
            </a:r>
          </a:p>
          <a:p>
            <a:pPr>
              <a:lnSpc>
                <a:spcPct val="100000"/>
              </a:lnSpc>
              <a:buFontTx/>
              <a:buChar char="-"/>
            </a:pPr>
            <a:r>
              <a:rPr lang="en-US" sz="2400" dirty="0"/>
              <a:t>but could be overlooked then, with worsening and diagnosis during adulthood. </a:t>
            </a:r>
          </a:p>
        </p:txBody>
      </p:sp>
      <p:sp>
        <p:nvSpPr>
          <p:cNvPr id="14" name="TextBox 13">
            <a:extLst>
              <a:ext uri="{FF2B5EF4-FFF2-40B4-BE49-F238E27FC236}">
                <a16:creationId xmlns:a16="http://schemas.microsoft.com/office/drawing/2014/main" id="{59AC9C79-A728-4163-A7C8-A64A42FD263A}"/>
              </a:ext>
            </a:extLst>
          </p:cNvPr>
          <p:cNvSpPr txBox="1"/>
          <p:nvPr/>
        </p:nvSpPr>
        <p:spPr>
          <a:xfrm>
            <a:off x="288362" y="2772689"/>
            <a:ext cx="6560634" cy="2954655"/>
          </a:xfrm>
          <a:prstGeom prst="rect">
            <a:avLst/>
          </a:prstGeom>
          <a:noFill/>
        </p:spPr>
        <p:txBody>
          <a:bodyPr wrap="square" rtlCol="0">
            <a:spAutoFit/>
          </a:bodyPr>
          <a:lstStyle/>
          <a:p>
            <a:r>
              <a:rPr lang="en-US" sz="2400" dirty="0"/>
              <a:t>● Test Taking Format: Pen and paper </a:t>
            </a:r>
            <a:r>
              <a:rPr lang="en-US" sz="2400" dirty="0">
                <a:solidFill>
                  <a:srgbClr val="FF0000"/>
                </a:solidFill>
              </a:rPr>
              <a:t>vs</a:t>
            </a:r>
            <a:r>
              <a:rPr lang="en-US" sz="2400" dirty="0"/>
              <a:t> Computer</a:t>
            </a:r>
          </a:p>
          <a:p>
            <a:r>
              <a:rPr lang="en-US" sz="2400" dirty="0"/>
              <a:t>● Test Emphasis: Writing and drawing </a:t>
            </a:r>
            <a:r>
              <a:rPr lang="en-US" sz="2400" dirty="0">
                <a:solidFill>
                  <a:srgbClr val="FF0000"/>
                </a:solidFill>
              </a:rPr>
              <a:t>vs</a:t>
            </a:r>
            <a:r>
              <a:rPr lang="en-US" sz="2400" dirty="0"/>
              <a:t> Intense Fast Reading </a:t>
            </a:r>
          </a:p>
          <a:p>
            <a:r>
              <a:rPr lang="en-US" sz="2400" dirty="0"/>
              <a:t>● Reading Required: Little vs Large </a:t>
            </a:r>
          </a:p>
          <a:p>
            <a:r>
              <a:rPr lang="en-US" sz="2400" dirty="0"/>
              <a:t>● Test Accommodation: Did not exist </a:t>
            </a:r>
            <a:r>
              <a:rPr lang="en-US" sz="2400" dirty="0">
                <a:solidFill>
                  <a:srgbClr val="FF0000"/>
                </a:solidFill>
              </a:rPr>
              <a:t>vs</a:t>
            </a:r>
            <a:r>
              <a:rPr lang="en-US" sz="2400" dirty="0"/>
              <a:t> Common</a:t>
            </a:r>
          </a:p>
          <a:p>
            <a:r>
              <a:rPr lang="en-US" sz="2400" dirty="0"/>
              <a:t>● ADA: Did not exist </a:t>
            </a:r>
            <a:r>
              <a:rPr lang="en-US" sz="2400" dirty="0">
                <a:solidFill>
                  <a:srgbClr val="FF0000"/>
                </a:solidFill>
              </a:rPr>
              <a:t>vs</a:t>
            </a:r>
            <a:r>
              <a:rPr lang="en-US" sz="2400" dirty="0"/>
              <a:t> Yes</a:t>
            </a:r>
          </a:p>
          <a:p>
            <a:r>
              <a:rPr lang="en-US" sz="2400" dirty="0"/>
              <a:t>● Culture Stereotype: Work Harder </a:t>
            </a:r>
            <a:r>
              <a:rPr lang="en-US" sz="2400" dirty="0">
                <a:solidFill>
                  <a:srgbClr val="FF0000"/>
                </a:solidFill>
              </a:rPr>
              <a:t>vs</a:t>
            </a:r>
            <a:r>
              <a:rPr lang="en-US" sz="2400" dirty="0"/>
              <a:t> Disability?</a:t>
            </a:r>
          </a:p>
          <a:p>
            <a:endParaRPr lang="en-US" dirty="0"/>
          </a:p>
        </p:txBody>
      </p:sp>
    </p:spTree>
    <p:extLst>
      <p:ext uri="{BB962C8B-B14F-4D97-AF65-F5344CB8AC3E}">
        <p14:creationId xmlns:p14="http://schemas.microsoft.com/office/powerpoint/2010/main" val="1003329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8" name="Rectangle 70">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9" name="Picture 72">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986" name="Title 1"/>
          <p:cNvSpPr>
            <a:spLocks noGrp="1"/>
          </p:cNvSpPr>
          <p:nvPr>
            <p:ph type="title"/>
          </p:nvPr>
        </p:nvSpPr>
        <p:spPr>
          <a:xfrm>
            <a:off x="1179226" y="826680"/>
            <a:ext cx="9833548" cy="1325563"/>
          </a:xfrm>
        </p:spPr>
        <p:txBody>
          <a:bodyPr>
            <a:normAutofit/>
          </a:bodyPr>
          <a:lstStyle/>
          <a:p>
            <a:pPr algn="ctr"/>
            <a:r>
              <a:rPr lang="en-US" sz="4000" dirty="0">
                <a:solidFill>
                  <a:srgbClr val="FFFFFF"/>
                </a:solidFill>
                <a:latin typeface="Century Gothic" charset="0"/>
                <a:ea typeface="ＭＳ Ｐゴシック" charset="0"/>
              </a:rPr>
              <a:t>Summary</a:t>
            </a:r>
          </a:p>
        </p:txBody>
      </p:sp>
      <p:sp>
        <p:nvSpPr>
          <p:cNvPr id="4" name="Slide Number Placeholder 3"/>
          <p:cNvSpPr>
            <a:spLocks noGrp="1"/>
          </p:cNvSpPr>
          <p:nvPr>
            <p:ph type="sldNum" sz="quarter" idx="12"/>
          </p:nvPr>
        </p:nvSpPr>
        <p:spPr>
          <a:xfrm>
            <a:off x="10825930" y="6223702"/>
            <a:ext cx="570728" cy="314067"/>
          </a:xfrm>
        </p:spPr>
        <p:txBody>
          <a:bodyPr>
            <a:normAutofit/>
          </a:bodyPr>
          <a:lstStyle/>
          <a:p>
            <a:pPr>
              <a:spcAft>
                <a:spcPts val="600"/>
              </a:spcAft>
            </a:pPr>
            <a:fld id="{EC8E3516-DBD1-6542-AD2C-E8F61D6ED468}" type="slidenum">
              <a:rPr lang="en-US" sz="1000">
                <a:solidFill>
                  <a:srgbClr val="898989"/>
                </a:solidFill>
              </a:rPr>
              <a:pPr>
                <a:spcAft>
                  <a:spcPts val="600"/>
                </a:spcAft>
              </a:pPr>
              <a:t>26</a:t>
            </a:fld>
            <a:endParaRPr lang="en-US" sz="1000">
              <a:solidFill>
                <a:srgbClr val="898989"/>
              </a:solidFill>
            </a:endParaRPr>
          </a:p>
        </p:txBody>
      </p:sp>
      <p:graphicFrame>
        <p:nvGraphicFramePr>
          <p:cNvPr id="5" name="Content Placeholder 4">
            <a:extLst>
              <a:ext uri="{C183D7F6-B498-43B3-948B-1728B52AA6E4}">
                <adec:decorative xmlns:adec="http://schemas.microsoft.com/office/drawing/2017/decorative" xmlns="" val="1"/>
              </a:ext>
            </a:extLst>
          </p:cNvPr>
          <p:cNvGraphicFramePr>
            <a:graphicFrameLocks noGrp="1"/>
          </p:cNvGraphicFramePr>
          <p:nvPr>
            <p:ph idx="1"/>
            <p:extLst>
              <p:ext uri="{D42A27DB-BD31-4B8C-83A1-F6EECF244321}">
                <p14:modId xmlns:p14="http://schemas.microsoft.com/office/powerpoint/2010/main" val="1574236097"/>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2390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b="1" kern="1200">
                <a:solidFill>
                  <a:srgbClr val="FFFFFF"/>
                </a:solidFill>
                <a:latin typeface="+mj-lt"/>
                <a:ea typeface="+mj-ea"/>
                <a:cs typeface="+mj-cs"/>
              </a:rPr>
              <a:t>Thank you</a:t>
            </a:r>
            <a:br>
              <a:rPr lang="en-US" sz="6000" b="1" kern="1200">
                <a:solidFill>
                  <a:srgbClr val="FFFFFF"/>
                </a:solidFill>
                <a:latin typeface="+mj-lt"/>
                <a:ea typeface="+mj-ea"/>
                <a:cs typeface="+mj-cs"/>
              </a:rPr>
            </a:br>
            <a:endParaRPr lang="en-US" sz="6000" b="1" kern="1200">
              <a:solidFill>
                <a:srgbClr val="FFFFFF"/>
              </a:solidFill>
              <a:latin typeface="+mj-lt"/>
              <a:ea typeface="+mj-ea"/>
              <a:cs typeface="+mj-cs"/>
            </a:endParaRPr>
          </a:p>
        </p:txBody>
      </p:sp>
      <p:sp>
        <p:nvSpPr>
          <p:cNvPr id="3" name="Slide Number Placeholder 2">
            <a:extLst>
              <a:ext uri="{FF2B5EF4-FFF2-40B4-BE49-F238E27FC236}">
                <a16:creationId xmlns:a16="http://schemas.microsoft.com/office/drawing/2014/main" id="{22A28652-BBF1-534B-9555-948E46075B00}"/>
              </a:ext>
            </a:extLst>
          </p:cNvPr>
          <p:cNvSpPr>
            <a:spLocks noGrp="1"/>
          </p:cNvSpPr>
          <p:nvPr>
            <p:ph type="sldNum" sz="quarter" idx="12"/>
          </p:nvPr>
        </p:nvSpPr>
        <p:spPr/>
        <p:txBody>
          <a:bodyPr/>
          <a:lstStyle/>
          <a:p>
            <a:fld id="{2760AEF7-52F6-417E-89FE-BD62C8A9C978}" type="slidenum">
              <a:rPr lang="en-US" smtClean="0"/>
              <a:t>27</a:t>
            </a:fld>
            <a:endParaRPr lang="en-US"/>
          </a:p>
        </p:txBody>
      </p:sp>
    </p:spTree>
    <p:extLst>
      <p:ext uri="{BB962C8B-B14F-4D97-AF65-F5344CB8AC3E}">
        <p14:creationId xmlns:p14="http://schemas.microsoft.com/office/powerpoint/2010/main" val="1282991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538A7B5-B32D-421E-B110-AB5B1A7CC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4D36999-26F8-45E4-AB41-D485D0B0B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40012"/>
            <a:ext cx="12191999" cy="280335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30F8DA27-CE91-4AEB-B854-6F06B5485E3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3563" r="8214" b="45501"/>
          <a:stretch/>
        </p:blipFill>
        <p:spPr>
          <a:xfrm flipV="1">
            <a:off x="1" y="2404067"/>
            <a:ext cx="12191999" cy="2539327"/>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7170" name="Rectangle 2"/>
          <p:cNvSpPr>
            <a:spLocks noGrp="1" noRot="1" noChangeArrowheads="1"/>
          </p:cNvSpPr>
          <p:nvPr>
            <p:ph type="ctrTitle"/>
          </p:nvPr>
        </p:nvSpPr>
        <p:spPr>
          <a:xfrm>
            <a:off x="713439" y="5043411"/>
            <a:ext cx="10640754" cy="775845"/>
          </a:xfrm>
        </p:spPr>
        <p:txBody>
          <a:bodyPr anchor="b">
            <a:normAutofit fontScale="90000"/>
          </a:bodyPr>
          <a:lstStyle/>
          <a:p>
            <a:pPr eaLnBrk="1" hangingPunct="1"/>
            <a:r>
              <a:rPr lang="en-US" sz="1100" dirty="0">
                <a:solidFill>
                  <a:srgbClr val="FFFFFF"/>
                </a:solidFill>
                <a:ea typeface="ＭＳ Ｐゴシック" charset="0"/>
              </a:rPr>
              <a:t/>
            </a:r>
            <a:br>
              <a:rPr lang="en-US" sz="1100" dirty="0">
                <a:solidFill>
                  <a:srgbClr val="FFFFFF"/>
                </a:solidFill>
                <a:ea typeface="ＭＳ Ｐゴシック" charset="0"/>
              </a:rPr>
            </a:br>
            <a:r>
              <a:rPr lang="en-US" sz="1100" dirty="0">
                <a:solidFill>
                  <a:srgbClr val="FFFFFF"/>
                </a:solidFill>
                <a:ea typeface="ＭＳ Ｐゴシック" charset="0"/>
              </a:rPr>
              <a:t/>
            </a:r>
            <a:br>
              <a:rPr lang="en-US" sz="1100" dirty="0">
                <a:solidFill>
                  <a:srgbClr val="FFFFFF"/>
                </a:solidFill>
                <a:ea typeface="ＭＳ Ｐゴシック" charset="0"/>
              </a:rPr>
            </a:br>
            <a:r>
              <a:rPr lang="en-US" sz="1100" dirty="0">
                <a:solidFill>
                  <a:srgbClr val="FFFFFF"/>
                </a:solidFill>
                <a:ea typeface="ＭＳ Ｐゴシック" charset="0"/>
              </a:rPr>
              <a:t/>
            </a:r>
            <a:br>
              <a:rPr lang="en-US" sz="1100" dirty="0">
                <a:solidFill>
                  <a:srgbClr val="FFFFFF"/>
                </a:solidFill>
                <a:ea typeface="ＭＳ Ｐゴシック" charset="0"/>
              </a:rPr>
            </a:br>
            <a:r>
              <a:rPr lang="en-US" sz="1100" dirty="0">
                <a:solidFill>
                  <a:srgbClr val="FFFFFF"/>
                </a:solidFill>
                <a:ea typeface="ＭＳ Ｐゴシック" charset="0"/>
              </a:rPr>
              <a:t/>
            </a:r>
            <a:br>
              <a:rPr lang="en-US" sz="1100" dirty="0">
                <a:solidFill>
                  <a:srgbClr val="FFFFFF"/>
                </a:solidFill>
                <a:ea typeface="ＭＳ Ｐゴシック" charset="0"/>
              </a:rPr>
            </a:br>
            <a:r>
              <a:rPr lang="en-US" sz="1100" dirty="0">
                <a:solidFill>
                  <a:srgbClr val="FFFFFF"/>
                </a:solidFill>
                <a:ea typeface="ＭＳ Ｐゴシック" charset="0"/>
              </a:rPr>
              <a:t/>
            </a:r>
            <a:br>
              <a:rPr lang="en-US" sz="1100" dirty="0">
                <a:solidFill>
                  <a:srgbClr val="FFFFFF"/>
                </a:solidFill>
                <a:ea typeface="ＭＳ Ｐゴシック" charset="0"/>
              </a:rPr>
            </a:br>
            <a:r>
              <a:rPr lang="en-US" sz="1100" dirty="0">
                <a:solidFill>
                  <a:srgbClr val="FFFFFF"/>
                </a:solidFill>
                <a:ea typeface="ＭＳ Ｐゴシック" charset="0"/>
              </a:rPr>
              <a:t/>
            </a:r>
            <a:br>
              <a:rPr lang="en-US" sz="1100" dirty="0">
                <a:solidFill>
                  <a:srgbClr val="FFFFFF"/>
                </a:solidFill>
                <a:ea typeface="ＭＳ Ｐゴシック" charset="0"/>
              </a:rPr>
            </a:br>
            <a:r>
              <a:rPr lang="en-US" sz="1100" dirty="0">
                <a:solidFill>
                  <a:srgbClr val="FFFFFF"/>
                </a:solidFill>
                <a:ea typeface="ＭＳ Ｐゴシック" charset="0"/>
              </a:rPr>
              <a:t/>
            </a:r>
            <a:br>
              <a:rPr lang="en-US" sz="1100" dirty="0">
                <a:solidFill>
                  <a:srgbClr val="FFFFFF"/>
                </a:solidFill>
                <a:ea typeface="ＭＳ Ｐゴシック" charset="0"/>
              </a:rPr>
            </a:br>
            <a:r>
              <a:rPr lang="en-US" sz="2700" dirty="0">
                <a:solidFill>
                  <a:srgbClr val="FFFFFF"/>
                </a:solidFill>
                <a:ea typeface="ＭＳ Ｐゴシック" charset="0"/>
              </a:rPr>
              <a:t/>
            </a:r>
            <a:br>
              <a:rPr lang="en-US" sz="2700" dirty="0">
                <a:solidFill>
                  <a:srgbClr val="FFFFFF"/>
                </a:solidFill>
                <a:ea typeface="ＭＳ Ｐゴシック" charset="0"/>
              </a:rPr>
            </a:br>
            <a:r>
              <a:rPr lang="en-US" sz="2700" dirty="0">
                <a:solidFill>
                  <a:srgbClr val="FFFFFF"/>
                </a:solidFill>
                <a:ea typeface="ＭＳ Ｐゴシック" charset="0"/>
              </a:rPr>
              <a:t>Allison Hertog, Esq., M.A.</a:t>
            </a:r>
            <a:br>
              <a:rPr lang="en-US" sz="2700" dirty="0">
                <a:solidFill>
                  <a:srgbClr val="FFFFFF"/>
                </a:solidFill>
                <a:ea typeface="ＭＳ Ｐゴシック" charset="0"/>
              </a:rPr>
            </a:br>
            <a:r>
              <a:rPr lang="en-US" sz="2700" dirty="0">
                <a:solidFill>
                  <a:srgbClr val="FFFFFF"/>
                </a:solidFill>
                <a:ea typeface="ＭＳ Ｐゴシック" charset="0"/>
              </a:rPr>
              <a:t>Hertog Education Law, PC</a:t>
            </a:r>
            <a:r>
              <a:rPr lang="en-US" sz="2200" dirty="0">
                <a:solidFill>
                  <a:srgbClr val="FFFFFF"/>
                </a:solidFill>
                <a:ea typeface="ＭＳ Ｐゴシック" charset="0"/>
              </a:rPr>
              <a:t/>
            </a:r>
            <a:br>
              <a:rPr lang="en-US" sz="2200" dirty="0">
                <a:solidFill>
                  <a:srgbClr val="FFFFFF"/>
                </a:solidFill>
                <a:ea typeface="ＭＳ Ｐゴシック" charset="0"/>
              </a:rPr>
            </a:br>
            <a:r>
              <a:rPr lang="en-US" sz="2200" dirty="0">
                <a:solidFill>
                  <a:srgbClr val="FFFFFF"/>
                </a:solidFill>
                <a:ea typeface="ＭＳ Ｐゴシック" charset="0"/>
              </a:rPr>
              <a:t/>
            </a:r>
            <a:br>
              <a:rPr lang="en-US" sz="2200" dirty="0">
                <a:solidFill>
                  <a:srgbClr val="FFFFFF"/>
                </a:solidFill>
                <a:ea typeface="ＭＳ Ｐゴシック" charset="0"/>
              </a:rPr>
            </a:br>
            <a:r>
              <a:rPr lang="en-US" sz="2200" dirty="0" err="1">
                <a:solidFill>
                  <a:srgbClr val="FFFFFF"/>
                </a:solidFill>
                <a:ea typeface="ＭＳ Ｐゴシック" charset="0"/>
                <a:hlinkClick r:id="rId4">
                  <a:extLst>
                    <a:ext uri="{A12FA001-AC4F-418D-AE19-62706E023703}">
                      <ahyp:hlinkClr xmlns:ahyp="http://schemas.microsoft.com/office/drawing/2018/hyperlinkcolor" xmlns="" val="tx"/>
                    </a:ext>
                  </a:extLst>
                </a:hlinkClick>
              </a:rPr>
              <a:t>Allison@MakingSchoolWork.</a:t>
            </a:r>
            <a:r>
              <a:rPr lang="en-US" sz="2200" dirty="0" err="1">
                <a:solidFill>
                  <a:srgbClr val="FFFFFF"/>
                </a:solidFill>
                <a:ea typeface="ＭＳ Ｐゴシック" charset="0"/>
              </a:rPr>
              <a:t>law</a:t>
            </a:r>
            <a:r>
              <a:rPr lang="en-US" sz="2200" dirty="0">
                <a:solidFill>
                  <a:srgbClr val="FFFFFF"/>
                </a:solidFill>
                <a:ea typeface="ＭＳ Ｐゴシック" charset="0"/>
              </a:rPr>
              <a:t/>
            </a:r>
            <a:br>
              <a:rPr lang="en-US" sz="2200" dirty="0">
                <a:solidFill>
                  <a:srgbClr val="FFFFFF"/>
                </a:solidFill>
                <a:ea typeface="ＭＳ Ｐゴシック" charset="0"/>
              </a:rPr>
            </a:br>
            <a:r>
              <a:rPr lang="en-US" sz="2200" dirty="0">
                <a:solidFill>
                  <a:srgbClr val="FFFFFF"/>
                </a:solidFill>
                <a:ea typeface="ＭＳ Ｐゴシック" charset="0"/>
              </a:rPr>
              <a:t>213 290 3137</a:t>
            </a:r>
          </a:p>
        </p:txBody>
      </p:sp>
      <p:pic>
        <p:nvPicPr>
          <p:cNvPr id="77" name="Picture 76">
            <a:extLst>
              <a:ext uri="{FF2B5EF4-FFF2-40B4-BE49-F238E27FC236}">
                <a16:creationId xmlns:a16="http://schemas.microsoft.com/office/drawing/2014/main" id="{F7AF4E20-3DDE-4998-96BE-44EE182540F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6237"/>
          <a:stretch/>
        </p:blipFill>
        <p:spPr>
          <a:xfrm flipV="1">
            <a:off x="0" y="5616534"/>
            <a:ext cx="12191999" cy="1129775"/>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pic>
        <p:nvPicPr>
          <p:cNvPr id="9" name="Picture 8" descr="Website url MakingSchoolWork.com">
            <a:extLst>
              <a:ext uri="{FF2B5EF4-FFF2-40B4-BE49-F238E27FC236}">
                <a16:creationId xmlns:a16="http://schemas.microsoft.com/office/drawing/2014/main" id="{2605BBDF-77D6-4E46-B60C-C9576235A0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503" y="728105"/>
            <a:ext cx="10370006" cy="2436955"/>
          </a:xfrm>
          <a:prstGeom prst="rect">
            <a:avLst/>
          </a:prstGeom>
        </p:spPr>
      </p:pic>
      <p:pic>
        <p:nvPicPr>
          <p:cNvPr id="5" name="Picture 4">
            <a:extLst>
              <a:ext uri="{FF2B5EF4-FFF2-40B4-BE49-F238E27FC236}">
                <a16:creationId xmlns:a16="http://schemas.microsoft.com/office/drawing/2014/main" id="{A0FA4983-0A4B-F844-9C62-50914F5B4989}"/>
              </a:ext>
              <a:ext uri="{C183D7F6-B498-43B3-948B-1728B52AA6E4}">
                <adec:decorative xmlns:adec="http://schemas.microsoft.com/office/drawing/2017/decorative" xmlns="" val="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610893" y="4870379"/>
            <a:ext cx="559616" cy="746155"/>
          </a:xfrm>
          <a:prstGeom prst="rect">
            <a:avLst/>
          </a:prstGeom>
        </p:spPr>
      </p:pic>
    </p:spTree>
    <p:extLst>
      <p:ext uri="{BB962C8B-B14F-4D97-AF65-F5344CB8AC3E}">
        <p14:creationId xmlns:p14="http://schemas.microsoft.com/office/powerpoint/2010/main" val="280146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C83D7F3-0D2C-7B44-AB74-CBE42DD32248}"/>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Content of This Presentation</a:t>
            </a:r>
            <a:br>
              <a:rPr lang="en-US" sz="4000" dirty="0">
                <a:solidFill>
                  <a:srgbClr val="FFFFFF"/>
                </a:solidFill>
              </a:rPr>
            </a:br>
            <a:endParaRPr lang="en-US" sz="2200" dirty="0">
              <a:solidFill>
                <a:schemeClr val="bg2"/>
              </a:solidFill>
            </a:endParaRPr>
          </a:p>
        </p:txBody>
      </p:sp>
      <p:sp>
        <p:nvSpPr>
          <p:cNvPr id="3" name="Content Placeholder 2">
            <a:extLst>
              <a:ext uri="{FF2B5EF4-FFF2-40B4-BE49-F238E27FC236}">
                <a16:creationId xmlns:a16="http://schemas.microsoft.com/office/drawing/2014/main" id="{7CDB67FB-07C0-0749-8747-60A66B1E3AF4}"/>
              </a:ext>
            </a:extLst>
          </p:cNvPr>
          <p:cNvSpPr>
            <a:spLocks noGrp="1"/>
          </p:cNvSpPr>
          <p:nvPr>
            <p:ph idx="1"/>
          </p:nvPr>
        </p:nvSpPr>
        <p:spPr>
          <a:xfrm>
            <a:off x="1179226" y="3429000"/>
            <a:ext cx="9833548" cy="2927350"/>
          </a:xfrm>
        </p:spPr>
        <p:txBody>
          <a:bodyPr>
            <a:normAutofit fontScale="92500" lnSpcReduction="10000"/>
          </a:bodyPr>
          <a:lstStyle/>
          <a:p>
            <a:r>
              <a:rPr lang="en-US" sz="2000" dirty="0">
                <a:solidFill>
                  <a:srgbClr val="000000"/>
                </a:solidFill>
              </a:rPr>
              <a:t>What Problems Disabled Immigrant Students Face During Educational Careers?</a:t>
            </a:r>
          </a:p>
          <a:p>
            <a:r>
              <a:rPr lang="en-US" sz="2000" dirty="0">
                <a:solidFill>
                  <a:srgbClr val="000000"/>
                </a:solidFill>
              </a:rPr>
              <a:t>How the Accommodations Application Process Negatively Impacts Disabled Immigrants, and Particular Impact on U.S. Medical Licensing.</a:t>
            </a:r>
          </a:p>
          <a:p>
            <a:r>
              <a:rPr lang="en-US" sz="2000" dirty="0">
                <a:solidFill>
                  <a:srgbClr val="000000"/>
                </a:solidFill>
              </a:rPr>
              <a:t>Background on ADA Law re Testing Accommodations Generally</a:t>
            </a:r>
          </a:p>
          <a:p>
            <a:r>
              <a:rPr lang="en-US" sz="2000" dirty="0">
                <a:solidFill>
                  <a:srgbClr val="000000"/>
                </a:solidFill>
              </a:rPr>
              <a:t>Two Effective Legal Strategies Can be Specifically Tailored for Immigrant Populations:  “Condition, Manner or Duration” and Explanation for Delay in Diagnosis.</a:t>
            </a:r>
          </a:p>
          <a:p>
            <a:r>
              <a:rPr lang="en-US" sz="2000" dirty="0">
                <a:solidFill>
                  <a:srgbClr val="000000"/>
                </a:solidFill>
              </a:rPr>
              <a:t>Dr. Zhang’s experience getting accommodations on the medical boards as an immigrant with a non-traditional vision impairment</a:t>
            </a:r>
            <a:endParaRPr lang="en-US" sz="2000" dirty="0"/>
          </a:p>
          <a:p>
            <a:pPr marL="0" indent="0">
              <a:buNone/>
            </a:pPr>
            <a:r>
              <a:rPr lang="en-US" sz="2000" dirty="0"/>
              <a:t>* Immigrants = immigrants and children of immigrants who speak another language at home</a:t>
            </a:r>
          </a:p>
          <a:p>
            <a:endParaRPr lang="en-US" sz="2000" dirty="0">
              <a:solidFill>
                <a:srgbClr val="000000"/>
              </a:solidFill>
            </a:endParaRPr>
          </a:p>
          <a:p>
            <a:endParaRPr lang="en-US" sz="2000" dirty="0">
              <a:solidFill>
                <a:srgbClr val="000000"/>
              </a:solidFill>
            </a:endParaRPr>
          </a:p>
        </p:txBody>
      </p:sp>
      <p:sp>
        <p:nvSpPr>
          <p:cNvPr id="4" name="Slide Number Placeholder 3">
            <a:extLst>
              <a:ext uri="{FF2B5EF4-FFF2-40B4-BE49-F238E27FC236}">
                <a16:creationId xmlns:a16="http://schemas.microsoft.com/office/drawing/2014/main" id="{88809337-AE0A-4D4D-B5AA-6464E37EACC6}"/>
              </a:ext>
            </a:extLst>
          </p:cNvPr>
          <p:cNvSpPr>
            <a:spLocks noGrp="1"/>
          </p:cNvSpPr>
          <p:nvPr>
            <p:ph type="sldNum" sz="quarter" idx="12"/>
          </p:nvPr>
        </p:nvSpPr>
        <p:spPr/>
        <p:txBody>
          <a:bodyPr/>
          <a:lstStyle/>
          <a:p>
            <a:fld id="{2760AEF7-52F6-417E-89FE-BD62C8A9C978}" type="slidenum">
              <a:rPr lang="en-US" smtClean="0"/>
              <a:t>3</a:t>
            </a:fld>
            <a:endParaRPr lang="en-US"/>
          </a:p>
        </p:txBody>
      </p:sp>
      <p:sp>
        <p:nvSpPr>
          <p:cNvPr id="5" name="TextBox 4">
            <a:extLst>
              <a:ext uri="{FF2B5EF4-FFF2-40B4-BE49-F238E27FC236}">
                <a16:creationId xmlns:a16="http://schemas.microsoft.com/office/drawing/2014/main" id="{AC3E4EDD-4BBB-0242-9679-CFAE911CD83A}"/>
              </a:ext>
            </a:extLst>
          </p:cNvPr>
          <p:cNvSpPr txBox="1"/>
          <p:nvPr/>
        </p:nvSpPr>
        <p:spPr>
          <a:xfrm>
            <a:off x="1738245" y="2610587"/>
            <a:ext cx="8715206" cy="646331"/>
          </a:xfrm>
          <a:prstGeom prst="rect">
            <a:avLst/>
          </a:prstGeom>
          <a:noFill/>
        </p:spPr>
        <p:txBody>
          <a:bodyPr wrap="none" rtlCol="0">
            <a:spAutoFit/>
          </a:bodyPr>
          <a:lstStyle/>
          <a:p>
            <a:pPr algn="ctr"/>
            <a:r>
              <a:rPr lang="en-US" b="1" dirty="0">
                <a:solidFill>
                  <a:srgbClr val="00B0F0"/>
                </a:solidFill>
              </a:rPr>
              <a:t>Theme:  Immigrants* Are Less Likely to be Identified as Disabled and/or At the Same Rate</a:t>
            </a:r>
          </a:p>
          <a:p>
            <a:pPr algn="ctr"/>
            <a:r>
              <a:rPr lang="en-US" b="1" dirty="0">
                <a:solidFill>
                  <a:srgbClr val="00B0F0"/>
                </a:solidFill>
              </a:rPr>
              <a:t>and that Impacts Getting Accommodations on Exam</a:t>
            </a:r>
          </a:p>
        </p:txBody>
      </p:sp>
    </p:spTree>
    <p:extLst>
      <p:ext uri="{BB962C8B-B14F-4D97-AF65-F5344CB8AC3E}">
        <p14:creationId xmlns:p14="http://schemas.microsoft.com/office/powerpoint/2010/main" val="2580051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C82433-E721-924E-9170-49E4200472EE}"/>
              </a:ext>
            </a:extLst>
          </p:cNvPr>
          <p:cNvSpPr>
            <a:spLocks noGrp="1"/>
          </p:cNvSpPr>
          <p:nvPr>
            <p:ph type="title"/>
          </p:nvPr>
        </p:nvSpPr>
        <p:spPr>
          <a:xfrm>
            <a:off x="640079" y="2053641"/>
            <a:ext cx="3669161" cy="2760098"/>
          </a:xfrm>
        </p:spPr>
        <p:txBody>
          <a:bodyPr>
            <a:normAutofit/>
          </a:bodyPr>
          <a:lstStyle/>
          <a:p>
            <a:r>
              <a:rPr lang="en-US" sz="3700" dirty="0">
                <a:solidFill>
                  <a:srgbClr val="FFFFFF"/>
                </a:solidFill>
              </a:rPr>
              <a:t>Preliminary Issue:  Three Categories of Immigrants Who May Need Accommodations</a:t>
            </a:r>
          </a:p>
        </p:txBody>
      </p:sp>
      <p:sp>
        <p:nvSpPr>
          <p:cNvPr id="3" name="Content Placeholder 2">
            <a:extLst>
              <a:ext uri="{FF2B5EF4-FFF2-40B4-BE49-F238E27FC236}">
                <a16:creationId xmlns:a16="http://schemas.microsoft.com/office/drawing/2014/main" id="{ABD17CC3-D829-6048-B4C6-6CC74D5CC80F}"/>
              </a:ext>
            </a:extLst>
          </p:cNvPr>
          <p:cNvSpPr>
            <a:spLocks noGrp="1"/>
          </p:cNvSpPr>
          <p:nvPr>
            <p:ph idx="1"/>
          </p:nvPr>
        </p:nvSpPr>
        <p:spPr>
          <a:xfrm>
            <a:off x="6090574" y="801866"/>
            <a:ext cx="5306084" cy="5230634"/>
          </a:xfrm>
        </p:spPr>
        <p:txBody>
          <a:bodyPr anchor="ctr">
            <a:normAutofit fontScale="92500" lnSpcReduction="10000"/>
          </a:bodyPr>
          <a:lstStyle/>
          <a:p>
            <a:pPr marL="0" indent="0">
              <a:buNone/>
            </a:pPr>
            <a:endParaRPr lang="en-US" sz="2000" dirty="0">
              <a:solidFill>
                <a:srgbClr val="000000"/>
              </a:solidFill>
            </a:endParaRPr>
          </a:p>
          <a:p>
            <a:r>
              <a:rPr lang="en-US" sz="2000" b="1" dirty="0">
                <a:solidFill>
                  <a:srgbClr val="000000"/>
                </a:solidFill>
              </a:rPr>
              <a:t>“English Learners” up to Age 21</a:t>
            </a:r>
          </a:p>
          <a:p>
            <a:pPr lvl="1"/>
            <a:r>
              <a:rPr lang="en-US" sz="2000" dirty="0">
                <a:solidFill>
                  <a:srgbClr val="000000"/>
                </a:solidFill>
              </a:rPr>
              <a:t>Defined under Title III Every Student Succeeds Act</a:t>
            </a:r>
          </a:p>
          <a:p>
            <a:pPr lvl="2"/>
            <a:r>
              <a:rPr lang="en-US" sz="1600" dirty="0">
                <a:solidFill>
                  <a:srgbClr val="000000"/>
                </a:solidFill>
              </a:rPr>
              <a:t>College Board and ACT - nearly automatic accommodations with appropriate documentation on receipt of current services in school</a:t>
            </a:r>
          </a:p>
          <a:p>
            <a:r>
              <a:rPr lang="en-US" sz="2000" b="1" dirty="0">
                <a:solidFill>
                  <a:srgbClr val="000000"/>
                </a:solidFill>
              </a:rPr>
              <a:t>English Learners (LEP) Students with Disabilities</a:t>
            </a:r>
          </a:p>
          <a:p>
            <a:pPr lvl="1"/>
            <a:r>
              <a:rPr lang="en-US" sz="2000" dirty="0">
                <a:solidFill>
                  <a:srgbClr val="000000"/>
                </a:solidFill>
              </a:rPr>
              <a:t>Test in native language with bilingual evaluator to show that deficits exist in both language assessments</a:t>
            </a:r>
          </a:p>
          <a:p>
            <a:pPr lvl="1"/>
            <a:r>
              <a:rPr lang="en-US" sz="2000" dirty="0">
                <a:solidFill>
                  <a:srgbClr val="000000"/>
                </a:solidFill>
              </a:rPr>
              <a:t>Submit an English proficiency test, such as TOEFL, to show that applicant’s deficits are not due to Limited English Proficiency, but due to the disability.</a:t>
            </a:r>
          </a:p>
          <a:p>
            <a:r>
              <a:rPr lang="en-US" sz="2000" b="1" dirty="0">
                <a:solidFill>
                  <a:srgbClr val="FF0000"/>
                </a:solidFill>
              </a:rPr>
              <a:t>Accommodations for Immigrants/Children of Immigrants with Disabilities on High-Stakes Exams who may not be LEP</a:t>
            </a:r>
          </a:p>
          <a:p>
            <a:pPr lvl="1"/>
            <a:r>
              <a:rPr lang="en-US" sz="2000" dirty="0">
                <a:solidFill>
                  <a:srgbClr val="000000"/>
                </a:solidFill>
              </a:rPr>
              <a:t>Primarily the subject of this talk.</a:t>
            </a:r>
          </a:p>
          <a:p>
            <a:endParaRPr lang="en-US" sz="2000" dirty="0">
              <a:solidFill>
                <a:srgbClr val="000000"/>
              </a:solidFill>
            </a:endParaRPr>
          </a:p>
        </p:txBody>
      </p:sp>
      <p:sp>
        <p:nvSpPr>
          <p:cNvPr id="4" name="Slide Number Placeholder 3">
            <a:extLst>
              <a:ext uri="{FF2B5EF4-FFF2-40B4-BE49-F238E27FC236}">
                <a16:creationId xmlns:a16="http://schemas.microsoft.com/office/drawing/2014/main" id="{6723B0D7-9F15-0B44-98FC-F4A6E5047BC6}"/>
              </a:ext>
            </a:extLst>
          </p:cNvPr>
          <p:cNvSpPr>
            <a:spLocks noGrp="1"/>
          </p:cNvSpPr>
          <p:nvPr>
            <p:ph type="sldNum" sz="quarter" idx="12"/>
          </p:nvPr>
        </p:nvSpPr>
        <p:spPr/>
        <p:txBody>
          <a:bodyPr/>
          <a:lstStyle/>
          <a:p>
            <a:fld id="{2760AEF7-52F6-417E-89FE-BD62C8A9C978}" type="slidenum">
              <a:rPr lang="en-US" smtClean="0"/>
              <a:t>4</a:t>
            </a:fld>
            <a:endParaRPr lang="en-US"/>
          </a:p>
        </p:txBody>
      </p:sp>
    </p:spTree>
    <p:extLst>
      <p:ext uri="{BB962C8B-B14F-4D97-AF65-F5344CB8AC3E}">
        <p14:creationId xmlns:p14="http://schemas.microsoft.com/office/powerpoint/2010/main" val="3357654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 name="Rectangle 122">
            <a:extLst>
              <a:ext uri="{FF2B5EF4-FFF2-40B4-BE49-F238E27FC236}">
                <a16:creationId xmlns:a16="http://schemas.microsoft.com/office/drawing/2014/main" id="{2CB6C291-6CAF-46DF-ACFF-AADF0FD03F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170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Rectangle 124">
            <a:extLst>
              <a:ext uri="{FF2B5EF4-FFF2-40B4-BE49-F238E27FC236}">
                <a16:creationId xmlns:a16="http://schemas.microsoft.com/office/drawing/2014/main" id="{4735DC46-5663-471D-AADB-81E00E65BC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1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7" name="Picture 126">
            <a:extLst>
              <a:ext uri="{FF2B5EF4-FFF2-40B4-BE49-F238E27FC236}">
                <a16:creationId xmlns:a16="http://schemas.microsoft.com/office/drawing/2014/main" id="{595E59CC-7059-4455-9789-EDFBBE8F5A9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 t="7983" r="60644" b="14447"/>
          <a:stretch/>
        </p:blipFill>
        <p:spPr>
          <a:xfrm>
            <a:off x="2777490" y="2"/>
            <a:ext cx="6185757" cy="6857999"/>
          </a:xfrm>
          <a:custGeom>
            <a:avLst/>
            <a:gdLst>
              <a:gd name="connsiteX0" fmla="*/ 0 w 9414510"/>
              <a:gd name="connsiteY0" fmla="*/ 0 h 6857999"/>
              <a:gd name="connsiteX1" fmla="*/ 9414510 w 9414510"/>
              <a:gd name="connsiteY1" fmla="*/ 0 h 6857999"/>
              <a:gd name="connsiteX2" fmla="*/ 9414510 w 9414510"/>
              <a:gd name="connsiteY2" fmla="*/ 6857999 h 6857999"/>
              <a:gd name="connsiteX3" fmla="*/ 0 w 941451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9414510" h="6857999">
                <a:moveTo>
                  <a:pt x="0" y="0"/>
                </a:moveTo>
                <a:lnTo>
                  <a:pt x="9414510" y="0"/>
                </a:lnTo>
                <a:lnTo>
                  <a:pt x="9414510" y="6857999"/>
                </a:lnTo>
                <a:lnTo>
                  <a:pt x="0" y="6857999"/>
                </a:lnTo>
                <a:close/>
              </a:path>
            </a:pathLst>
          </a:custGeom>
        </p:spPr>
      </p:pic>
      <p:sp>
        <p:nvSpPr>
          <p:cNvPr id="2" name="Title 1">
            <a:extLst>
              <a:ext uri="{FF2B5EF4-FFF2-40B4-BE49-F238E27FC236}">
                <a16:creationId xmlns:a16="http://schemas.microsoft.com/office/drawing/2014/main" id="{40456445-2D03-494B-B325-99A899C37C54}"/>
              </a:ext>
            </a:extLst>
          </p:cNvPr>
          <p:cNvSpPr>
            <a:spLocks noGrp="1"/>
          </p:cNvSpPr>
          <p:nvPr>
            <p:ph type="title"/>
          </p:nvPr>
        </p:nvSpPr>
        <p:spPr>
          <a:xfrm>
            <a:off x="640080" y="1243013"/>
            <a:ext cx="3855720" cy="4371974"/>
          </a:xfrm>
        </p:spPr>
        <p:txBody>
          <a:bodyPr>
            <a:normAutofit/>
          </a:bodyPr>
          <a:lstStyle/>
          <a:p>
            <a:r>
              <a:rPr lang="en-US" sz="3600" dirty="0">
                <a:solidFill>
                  <a:srgbClr val="3F3F3F"/>
                </a:solidFill>
              </a:rPr>
              <a:t>General Educational Problems Immigrant Students Face Which Later Impact Ability to Get Accommodated </a:t>
            </a:r>
          </a:p>
        </p:txBody>
      </p:sp>
      <p:sp>
        <p:nvSpPr>
          <p:cNvPr id="182" name="Content Placeholder 2">
            <a:extLst>
              <a:ext uri="{FF2B5EF4-FFF2-40B4-BE49-F238E27FC236}">
                <a16:creationId xmlns:a16="http://schemas.microsoft.com/office/drawing/2014/main" id="{F52E3BD5-FF9D-024D-B2BC-A8562ABC1624}"/>
              </a:ext>
            </a:extLst>
          </p:cNvPr>
          <p:cNvSpPr>
            <a:spLocks noGrp="1"/>
          </p:cNvSpPr>
          <p:nvPr>
            <p:ph idx="1"/>
          </p:nvPr>
        </p:nvSpPr>
        <p:spPr>
          <a:xfrm>
            <a:off x="6305550" y="605642"/>
            <a:ext cx="5246370" cy="5219373"/>
          </a:xfrm>
        </p:spPr>
        <p:txBody>
          <a:bodyPr anchor="ctr">
            <a:normAutofit/>
          </a:bodyPr>
          <a:lstStyle/>
          <a:p>
            <a:r>
              <a:rPr lang="en-US" sz="2000" dirty="0">
                <a:solidFill>
                  <a:srgbClr val="00B0F0"/>
                </a:solidFill>
              </a:rPr>
              <a:t>Poverty</a:t>
            </a:r>
          </a:p>
          <a:p>
            <a:r>
              <a:rPr lang="en-US" sz="2000" dirty="0">
                <a:solidFill>
                  <a:srgbClr val="FFFFFF"/>
                </a:solidFill>
              </a:rPr>
              <a:t>Lower preschool enrollment</a:t>
            </a:r>
          </a:p>
          <a:p>
            <a:pPr lvl="1"/>
            <a:r>
              <a:rPr lang="en-US" sz="2000" dirty="0">
                <a:solidFill>
                  <a:srgbClr val="FFFFFF"/>
                </a:solidFill>
              </a:rPr>
              <a:t>Due to legal status, language barriers, experience in home country</a:t>
            </a:r>
          </a:p>
          <a:p>
            <a:r>
              <a:rPr lang="en-US" sz="2000" dirty="0">
                <a:solidFill>
                  <a:srgbClr val="00B0F0"/>
                </a:solidFill>
              </a:rPr>
              <a:t>Ability of parents to speak and read English</a:t>
            </a:r>
          </a:p>
          <a:p>
            <a:pPr lvl="1"/>
            <a:r>
              <a:rPr lang="en-US" sz="1600" dirty="0">
                <a:solidFill>
                  <a:srgbClr val="FFFFFF"/>
                </a:solidFill>
              </a:rPr>
              <a:t>Provision of help in school</a:t>
            </a:r>
          </a:p>
          <a:p>
            <a:r>
              <a:rPr lang="en-US" sz="2000" dirty="0">
                <a:solidFill>
                  <a:srgbClr val="00B0F0"/>
                </a:solidFill>
              </a:rPr>
              <a:t>Grade repetition or early tracking to lower academic levels</a:t>
            </a:r>
          </a:p>
          <a:p>
            <a:r>
              <a:rPr lang="en-US" sz="2000" dirty="0"/>
              <a:t>Bias</a:t>
            </a:r>
          </a:p>
          <a:p>
            <a:pPr lvl="1"/>
            <a:r>
              <a:rPr lang="en-US" sz="1600" dirty="0"/>
              <a:t>Teacher bias against presence and abilities</a:t>
            </a:r>
          </a:p>
          <a:p>
            <a:pPr lvl="1"/>
            <a:r>
              <a:rPr lang="en-US" sz="1600" dirty="0">
                <a:solidFill>
                  <a:srgbClr val="00B0F0"/>
                </a:solidFill>
              </a:rPr>
              <a:t>Family or cultural bias against identification of disability</a:t>
            </a:r>
          </a:p>
          <a:p>
            <a:pPr lvl="1"/>
            <a:r>
              <a:rPr lang="en-US" sz="1600" dirty="0"/>
              <a:t>Testing Board bias</a:t>
            </a:r>
          </a:p>
          <a:p>
            <a:r>
              <a:rPr lang="en-US" sz="2000" dirty="0">
                <a:solidFill>
                  <a:srgbClr val="00B0F0"/>
                </a:solidFill>
              </a:rPr>
              <a:t>Delayed placement in special education</a:t>
            </a:r>
          </a:p>
          <a:p>
            <a:pPr lvl="1"/>
            <a:r>
              <a:rPr lang="en-US" sz="1600" dirty="0">
                <a:solidFill>
                  <a:srgbClr val="00B0F0"/>
                </a:solidFill>
              </a:rPr>
              <a:t>ESL status confounds identification as LD</a:t>
            </a:r>
          </a:p>
          <a:p>
            <a:pPr marL="0" indent="0">
              <a:buNone/>
            </a:pPr>
            <a:endParaRPr lang="en-US" sz="2400" dirty="0">
              <a:solidFill>
                <a:srgbClr val="FFFFFF"/>
              </a:solidFill>
            </a:endParaRPr>
          </a:p>
        </p:txBody>
      </p:sp>
      <p:sp>
        <p:nvSpPr>
          <p:cNvPr id="3" name="Slide Number Placeholder 2">
            <a:extLst>
              <a:ext uri="{FF2B5EF4-FFF2-40B4-BE49-F238E27FC236}">
                <a16:creationId xmlns:a16="http://schemas.microsoft.com/office/drawing/2014/main" id="{741235C8-B09F-BB44-9E85-FF3791896CD3}"/>
              </a:ext>
            </a:extLst>
          </p:cNvPr>
          <p:cNvSpPr>
            <a:spLocks noGrp="1"/>
          </p:cNvSpPr>
          <p:nvPr>
            <p:ph type="sldNum" sz="quarter" idx="12"/>
          </p:nvPr>
        </p:nvSpPr>
        <p:spPr/>
        <p:txBody>
          <a:bodyPr/>
          <a:lstStyle/>
          <a:p>
            <a:fld id="{2760AEF7-52F6-417E-89FE-BD62C8A9C978}" type="slidenum">
              <a:rPr lang="en-US" smtClean="0"/>
              <a:t>5</a:t>
            </a:fld>
            <a:endParaRPr lang="en-US"/>
          </a:p>
        </p:txBody>
      </p:sp>
    </p:spTree>
    <p:extLst>
      <p:ext uri="{BB962C8B-B14F-4D97-AF65-F5344CB8AC3E}">
        <p14:creationId xmlns:p14="http://schemas.microsoft.com/office/powerpoint/2010/main" val="362005169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 name="Rectangle 122">
            <a:extLst>
              <a:ext uri="{FF2B5EF4-FFF2-40B4-BE49-F238E27FC236}">
                <a16:creationId xmlns:a16="http://schemas.microsoft.com/office/drawing/2014/main" id="{2CB6C291-6CAF-46DF-ACFF-AADF0FD03F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170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Rectangle 124">
            <a:extLst>
              <a:ext uri="{FF2B5EF4-FFF2-40B4-BE49-F238E27FC236}">
                <a16:creationId xmlns:a16="http://schemas.microsoft.com/office/drawing/2014/main" id="{4735DC46-5663-471D-AADB-81E00E65BC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1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7" name="Picture 126">
            <a:extLst>
              <a:ext uri="{FF2B5EF4-FFF2-40B4-BE49-F238E27FC236}">
                <a16:creationId xmlns:a16="http://schemas.microsoft.com/office/drawing/2014/main" id="{595E59CC-7059-4455-9789-EDFBBE8F5A9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 t="7983" r="60644" b="14447"/>
          <a:stretch/>
        </p:blipFill>
        <p:spPr>
          <a:xfrm>
            <a:off x="2777490" y="2"/>
            <a:ext cx="6185757" cy="6857999"/>
          </a:xfrm>
          <a:custGeom>
            <a:avLst/>
            <a:gdLst>
              <a:gd name="connsiteX0" fmla="*/ 0 w 9414510"/>
              <a:gd name="connsiteY0" fmla="*/ 0 h 6857999"/>
              <a:gd name="connsiteX1" fmla="*/ 9414510 w 9414510"/>
              <a:gd name="connsiteY1" fmla="*/ 0 h 6857999"/>
              <a:gd name="connsiteX2" fmla="*/ 9414510 w 9414510"/>
              <a:gd name="connsiteY2" fmla="*/ 6857999 h 6857999"/>
              <a:gd name="connsiteX3" fmla="*/ 0 w 941451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9414510" h="6857999">
                <a:moveTo>
                  <a:pt x="0" y="0"/>
                </a:moveTo>
                <a:lnTo>
                  <a:pt x="9414510" y="0"/>
                </a:lnTo>
                <a:lnTo>
                  <a:pt x="9414510" y="6857999"/>
                </a:lnTo>
                <a:lnTo>
                  <a:pt x="0" y="6857999"/>
                </a:lnTo>
                <a:close/>
              </a:path>
            </a:pathLst>
          </a:custGeom>
        </p:spPr>
      </p:pic>
      <p:sp>
        <p:nvSpPr>
          <p:cNvPr id="2" name="Title 1">
            <a:extLst>
              <a:ext uri="{FF2B5EF4-FFF2-40B4-BE49-F238E27FC236}">
                <a16:creationId xmlns:a16="http://schemas.microsoft.com/office/drawing/2014/main" id="{40456445-2D03-494B-B325-99A899C37C54}"/>
              </a:ext>
            </a:extLst>
          </p:cNvPr>
          <p:cNvSpPr>
            <a:spLocks noGrp="1"/>
          </p:cNvSpPr>
          <p:nvPr>
            <p:ph type="title"/>
          </p:nvPr>
        </p:nvSpPr>
        <p:spPr>
          <a:xfrm>
            <a:off x="640080" y="1243013"/>
            <a:ext cx="3855720" cy="4371974"/>
          </a:xfrm>
        </p:spPr>
        <p:txBody>
          <a:bodyPr>
            <a:normAutofit/>
          </a:bodyPr>
          <a:lstStyle/>
          <a:p>
            <a:r>
              <a:rPr lang="en-US" sz="3600" dirty="0">
                <a:solidFill>
                  <a:srgbClr val="3F3F3F"/>
                </a:solidFill>
              </a:rPr>
              <a:t>Applications for Testing Accommodations:  Document Requirements Negatively Impact Immigrants</a:t>
            </a:r>
          </a:p>
        </p:txBody>
      </p:sp>
      <p:sp>
        <p:nvSpPr>
          <p:cNvPr id="182" name="Content Placeholder 2">
            <a:extLst>
              <a:ext uri="{FF2B5EF4-FFF2-40B4-BE49-F238E27FC236}">
                <a16:creationId xmlns:a16="http://schemas.microsoft.com/office/drawing/2014/main" id="{F52E3BD5-FF9D-024D-B2BC-A8562ABC1624}"/>
              </a:ext>
            </a:extLst>
          </p:cNvPr>
          <p:cNvSpPr>
            <a:spLocks noGrp="1"/>
          </p:cNvSpPr>
          <p:nvPr>
            <p:ph idx="1"/>
          </p:nvPr>
        </p:nvSpPr>
        <p:spPr>
          <a:xfrm>
            <a:off x="6305550" y="1032987"/>
            <a:ext cx="5246370" cy="4792027"/>
          </a:xfrm>
        </p:spPr>
        <p:txBody>
          <a:bodyPr anchor="ctr">
            <a:normAutofit/>
          </a:bodyPr>
          <a:lstStyle/>
          <a:p>
            <a:r>
              <a:rPr lang="en-US" sz="2400" dirty="0">
                <a:solidFill>
                  <a:srgbClr val="FFFFFF"/>
                </a:solidFill>
              </a:rPr>
              <a:t>History of Accommodations in School and on Tests</a:t>
            </a:r>
          </a:p>
          <a:p>
            <a:r>
              <a:rPr lang="en-US" sz="2400" dirty="0">
                <a:solidFill>
                  <a:srgbClr val="FFFFFF"/>
                </a:solidFill>
              </a:rPr>
              <a:t>History of Disability Diagnosis</a:t>
            </a:r>
          </a:p>
          <a:p>
            <a:r>
              <a:rPr lang="en-US" sz="2400" dirty="0">
                <a:solidFill>
                  <a:srgbClr val="FFFFFF"/>
                </a:solidFill>
              </a:rPr>
              <a:t>Evidence of Current Disability</a:t>
            </a:r>
          </a:p>
          <a:p>
            <a:pPr lvl="1"/>
            <a:r>
              <a:rPr lang="en-US" dirty="0">
                <a:solidFill>
                  <a:srgbClr val="FFFFFF"/>
                </a:solidFill>
              </a:rPr>
              <a:t>Medical Records</a:t>
            </a:r>
          </a:p>
          <a:p>
            <a:pPr lvl="1"/>
            <a:r>
              <a:rPr lang="en-US" dirty="0">
                <a:solidFill>
                  <a:srgbClr val="FFFFFF"/>
                </a:solidFill>
              </a:rPr>
              <a:t>Psychoeducational Testing </a:t>
            </a:r>
          </a:p>
          <a:p>
            <a:pPr marL="0" indent="0">
              <a:buNone/>
            </a:pPr>
            <a:endParaRPr lang="en-US" sz="2400" dirty="0">
              <a:solidFill>
                <a:srgbClr val="FFFFFF"/>
              </a:solidFill>
            </a:endParaRPr>
          </a:p>
        </p:txBody>
      </p:sp>
      <p:sp>
        <p:nvSpPr>
          <p:cNvPr id="3" name="Slide Number Placeholder 2">
            <a:extLst>
              <a:ext uri="{FF2B5EF4-FFF2-40B4-BE49-F238E27FC236}">
                <a16:creationId xmlns:a16="http://schemas.microsoft.com/office/drawing/2014/main" id="{CCA88F98-DCEA-224F-B539-49E6715DB047}"/>
              </a:ext>
            </a:extLst>
          </p:cNvPr>
          <p:cNvSpPr>
            <a:spLocks noGrp="1"/>
          </p:cNvSpPr>
          <p:nvPr>
            <p:ph type="sldNum" sz="quarter" idx="12"/>
          </p:nvPr>
        </p:nvSpPr>
        <p:spPr/>
        <p:txBody>
          <a:bodyPr/>
          <a:lstStyle/>
          <a:p>
            <a:fld id="{2760AEF7-52F6-417E-89FE-BD62C8A9C978}" type="slidenum">
              <a:rPr lang="en-US" smtClean="0"/>
              <a:t>6</a:t>
            </a:fld>
            <a:endParaRPr lang="en-US"/>
          </a:p>
        </p:txBody>
      </p:sp>
    </p:spTree>
    <p:extLst>
      <p:ext uri="{BB962C8B-B14F-4D97-AF65-F5344CB8AC3E}">
        <p14:creationId xmlns:p14="http://schemas.microsoft.com/office/powerpoint/2010/main" val="419894795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 name="Rectangle 88">
            <a:extLst>
              <a:ext uri="{FF2B5EF4-FFF2-40B4-BE49-F238E27FC236}">
                <a16:creationId xmlns:a16="http://schemas.microsoft.com/office/drawing/2014/main" id="{2CB6C291-6CAF-46DF-ACFF-AADF0FD03F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1" name="Picture 90">
            <a:extLst>
              <a:ext uri="{FF2B5EF4-FFF2-40B4-BE49-F238E27FC236}">
                <a16:creationId xmlns:a16="http://schemas.microsoft.com/office/drawing/2014/main" id="{1EBADBCA-DA20-4279-93C6-011DEF18AA7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65D55380-5E0A-3B4F-BBD7-4B07367141A0}"/>
              </a:ext>
            </a:extLst>
          </p:cNvPr>
          <p:cNvSpPr>
            <a:spLocks noGrp="1"/>
          </p:cNvSpPr>
          <p:nvPr>
            <p:ph type="title"/>
          </p:nvPr>
        </p:nvSpPr>
        <p:spPr>
          <a:xfrm>
            <a:off x="640080" y="1243013"/>
            <a:ext cx="3855720" cy="4371974"/>
          </a:xfrm>
        </p:spPr>
        <p:txBody>
          <a:bodyPr>
            <a:normAutofit/>
          </a:bodyPr>
          <a:lstStyle/>
          <a:p>
            <a:r>
              <a:rPr lang="en-US" sz="4100" dirty="0">
                <a:solidFill>
                  <a:srgbClr val="FFFFFF"/>
                </a:solidFill>
              </a:rPr>
              <a:t>ADA Background: Law Supporting Accommodations for High Achievers with Disabilities</a:t>
            </a:r>
          </a:p>
        </p:txBody>
      </p:sp>
      <p:sp>
        <p:nvSpPr>
          <p:cNvPr id="312" name="Rectangle 92">
            <a:extLst>
              <a:ext uri="{FF2B5EF4-FFF2-40B4-BE49-F238E27FC236}">
                <a16:creationId xmlns:a16="http://schemas.microsoft.com/office/drawing/2014/main" id="{4735DC46-5663-471D-AADB-81E00E65BC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869F6F-9E1E-3C4F-AF55-F15AA1F91F41}"/>
              </a:ext>
            </a:extLst>
          </p:cNvPr>
          <p:cNvSpPr>
            <a:spLocks noGrp="1"/>
          </p:cNvSpPr>
          <p:nvPr>
            <p:ph idx="1"/>
          </p:nvPr>
        </p:nvSpPr>
        <p:spPr>
          <a:xfrm>
            <a:off x="6172200" y="804672"/>
            <a:ext cx="5221224" cy="5230368"/>
          </a:xfrm>
        </p:spPr>
        <p:txBody>
          <a:bodyPr anchor="ctr">
            <a:normAutofit fontScale="85000" lnSpcReduction="20000"/>
          </a:bodyPr>
          <a:lstStyle/>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r>
              <a:rPr lang="en-US" sz="2400" dirty="0">
                <a:solidFill>
                  <a:srgbClr val="000000"/>
                </a:solidFill>
              </a:rPr>
              <a:t>ADA Standards for Disability Status and Need of Accommodations</a:t>
            </a:r>
          </a:p>
          <a:p>
            <a:pPr marL="0" indent="0">
              <a:buNone/>
            </a:pPr>
            <a:endParaRPr lang="en-US" sz="1400" dirty="0">
              <a:solidFill>
                <a:srgbClr val="000000"/>
              </a:solidFill>
            </a:endParaRPr>
          </a:p>
          <a:p>
            <a:pPr lvl="1"/>
            <a:r>
              <a:rPr lang="en-US" sz="2100" dirty="0">
                <a:solidFill>
                  <a:srgbClr val="000000"/>
                </a:solidFill>
              </a:rPr>
              <a:t>Before the ADA was amended in 2008, high-achievers with disabilities weren’t explicitly included in the ADA. </a:t>
            </a:r>
          </a:p>
          <a:p>
            <a:pPr lvl="2"/>
            <a:r>
              <a:rPr lang="en-US" sz="1300" dirty="0">
                <a:solidFill>
                  <a:srgbClr val="000000"/>
                </a:solidFill>
              </a:rPr>
              <a:t>(DOJ, Title II &amp; III Regulations to ADA Amendments Act of 2008.  28 CFR Parts 35 &amp; 36 [testing and higher education])</a:t>
            </a:r>
          </a:p>
          <a:p>
            <a:pPr marL="914400" lvl="2" indent="0">
              <a:buNone/>
            </a:pPr>
            <a:endParaRPr lang="en-US" sz="1300" dirty="0">
              <a:solidFill>
                <a:srgbClr val="000000"/>
              </a:solidFill>
            </a:endParaRPr>
          </a:p>
          <a:p>
            <a:pPr lvl="1"/>
            <a:r>
              <a:rPr lang="en-US" sz="2100" dirty="0">
                <a:solidFill>
                  <a:srgbClr val="000000"/>
                </a:solidFill>
              </a:rPr>
              <a:t>ADA standards are different from the one which psychologists use to diagnose disability</a:t>
            </a:r>
          </a:p>
          <a:p>
            <a:pPr lvl="2"/>
            <a:r>
              <a:rPr lang="en-US" sz="1900" dirty="0">
                <a:solidFill>
                  <a:srgbClr val="000000"/>
                </a:solidFill>
              </a:rPr>
              <a:t>“Physical or mental impairment that substantially limits one or more major life activities</a:t>
            </a:r>
          </a:p>
          <a:p>
            <a:pPr lvl="3"/>
            <a:r>
              <a:rPr lang="en-US" sz="1900" dirty="0">
                <a:solidFill>
                  <a:srgbClr val="000000"/>
                </a:solidFill>
              </a:rPr>
              <a:t>Major life activities e.g., seeing, performing manual tasks, learning, reading, concentrating, thinking, communicating</a:t>
            </a:r>
          </a:p>
          <a:p>
            <a:pPr lvl="3"/>
            <a:r>
              <a:rPr lang="en-US" sz="1900" dirty="0">
                <a:solidFill>
                  <a:srgbClr val="000000"/>
                </a:solidFill>
              </a:rPr>
              <a:t>Substantially limits = below average RANGE in this context</a:t>
            </a:r>
          </a:p>
          <a:p>
            <a:pPr marL="0" indent="0">
              <a:buNone/>
            </a:pPr>
            <a:endParaRPr lang="en-US" sz="2000" dirty="0">
              <a:solidFill>
                <a:srgbClr val="000000"/>
              </a:solidFill>
            </a:endParaRPr>
          </a:p>
          <a:p>
            <a:pPr marL="0" indent="0">
              <a:buNone/>
            </a:pPr>
            <a:endParaRPr lang="en-US" sz="2000" dirty="0">
              <a:solidFill>
                <a:srgbClr val="000000"/>
              </a:solidFill>
            </a:endParaRPr>
          </a:p>
          <a:p>
            <a:pPr lvl="1"/>
            <a:endParaRPr lang="en-US" sz="2000" dirty="0">
              <a:solidFill>
                <a:srgbClr val="000000"/>
              </a:solidFill>
            </a:endParaRPr>
          </a:p>
        </p:txBody>
      </p:sp>
      <p:sp>
        <p:nvSpPr>
          <p:cNvPr id="4" name="Slide Number Placeholder 3">
            <a:extLst>
              <a:ext uri="{FF2B5EF4-FFF2-40B4-BE49-F238E27FC236}">
                <a16:creationId xmlns:a16="http://schemas.microsoft.com/office/drawing/2014/main" id="{D82B7CBC-2069-0744-A7D0-652D4993BB27}"/>
              </a:ext>
            </a:extLst>
          </p:cNvPr>
          <p:cNvSpPr>
            <a:spLocks noGrp="1"/>
          </p:cNvSpPr>
          <p:nvPr>
            <p:ph type="sldNum" sz="quarter" idx="12"/>
          </p:nvPr>
        </p:nvSpPr>
        <p:spPr/>
        <p:txBody>
          <a:bodyPr/>
          <a:lstStyle/>
          <a:p>
            <a:fld id="{2760AEF7-52F6-417E-89FE-BD62C8A9C978}" type="slidenum">
              <a:rPr lang="en-US" smtClean="0"/>
              <a:t>7</a:t>
            </a:fld>
            <a:endParaRPr lang="en-US"/>
          </a:p>
        </p:txBody>
      </p:sp>
    </p:spTree>
    <p:extLst>
      <p:ext uri="{BB962C8B-B14F-4D97-AF65-F5344CB8AC3E}">
        <p14:creationId xmlns:p14="http://schemas.microsoft.com/office/powerpoint/2010/main" val="358440197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C97143-A6B0-4B41-B59F-AF135741D4A8}"/>
              </a:ext>
            </a:extLst>
          </p:cNvPr>
          <p:cNvSpPr>
            <a:spLocks noGrp="1"/>
          </p:cNvSpPr>
          <p:nvPr>
            <p:ph type="sldNum" sz="quarter" idx="12"/>
          </p:nvPr>
        </p:nvSpPr>
        <p:spPr/>
        <p:txBody>
          <a:bodyPr/>
          <a:lstStyle/>
          <a:p>
            <a:fld id="{5D8FEA05-DF58-314C-9995-9ED828CF38E4}" type="slidenum">
              <a:rPr lang="en-US" smtClean="0"/>
              <a:pPr/>
              <a:t>8</a:t>
            </a:fld>
            <a:endParaRPr lang="en-US" dirty="0"/>
          </a:p>
        </p:txBody>
      </p:sp>
      <p:pic>
        <p:nvPicPr>
          <p:cNvPr id="5" name="Picture 4" descr="Image of the normal distribution bell curve in psychological testing with a red circle highlighting the points below the average range.">
            <a:extLst>
              <a:ext uri="{FF2B5EF4-FFF2-40B4-BE49-F238E27FC236}">
                <a16:creationId xmlns:a16="http://schemas.microsoft.com/office/drawing/2014/main" id="{7C4B971A-DB94-2C43-8211-369EEEE9E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034" y="1469042"/>
            <a:ext cx="7086600" cy="4612359"/>
          </a:xfrm>
          <a:prstGeom prst="rect">
            <a:avLst/>
          </a:prstGeom>
        </p:spPr>
      </p:pic>
      <p:sp>
        <p:nvSpPr>
          <p:cNvPr id="2" name="TextBox 1">
            <a:extLst>
              <a:ext uri="{FF2B5EF4-FFF2-40B4-BE49-F238E27FC236}">
                <a16:creationId xmlns:a16="http://schemas.microsoft.com/office/drawing/2014/main" id="{5D6D09A4-545D-9244-9108-255B6D46DB51}"/>
              </a:ext>
            </a:extLst>
          </p:cNvPr>
          <p:cNvSpPr txBox="1"/>
          <p:nvPr/>
        </p:nvSpPr>
        <p:spPr>
          <a:xfrm>
            <a:off x="2497330" y="609319"/>
            <a:ext cx="7610008" cy="584775"/>
          </a:xfrm>
          <a:prstGeom prst="rect">
            <a:avLst/>
          </a:prstGeom>
          <a:noFill/>
        </p:spPr>
        <p:txBody>
          <a:bodyPr wrap="square" rtlCol="0">
            <a:spAutoFit/>
          </a:bodyPr>
          <a:lstStyle/>
          <a:p>
            <a:pPr algn="ctr"/>
            <a:r>
              <a:rPr lang="en-US" sz="3200" dirty="0">
                <a:solidFill>
                  <a:srgbClr val="0070C0"/>
                </a:solidFill>
              </a:rPr>
              <a:t>What Does Below the Average Range Mean?</a:t>
            </a:r>
          </a:p>
        </p:txBody>
      </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0C4D7B9B-1A45-9141-B9C8-358EFF2A203D}"/>
                  </a:ext>
                </a:extLst>
              </p14:cNvPr>
              <p14:cNvContentPartPr/>
              <p14:nvPr/>
            </p14:nvContentPartPr>
            <p14:xfrm>
              <a:off x="2880388" y="1918188"/>
              <a:ext cx="3040560" cy="3257640"/>
            </p14:xfrm>
          </p:contentPart>
        </mc:Choice>
        <mc:Fallback xmlns="">
          <p:pic>
            <p:nvPicPr>
              <p:cNvPr id="19" name="Ink 18">
                <a:extLst>
                  <a:ext uri="{FF2B5EF4-FFF2-40B4-BE49-F238E27FC236}">
                    <a16:creationId xmlns:a16="http://schemas.microsoft.com/office/drawing/2014/main" id="{0C4D7B9B-1A45-9141-B9C8-358EFF2A203D}"/>
                  </a:ext>
                </a:extLst>
              </p:cNvPr>
              <p:cNvPicPr/>
              <p:nvPr/>
            </p:nvPicPr>
            <p:blipFill>
              <a:blip r:embed="rId4"/>
              <a:stretch>
                <a:fillRect/>
              </a:stretch>
            </p:blipFill>
            <p:spPr>
              <a:xfrm>
                <a:off x="2862388" y="1900548"/>
                <a:ext cx="3076200" cy="3293280"/>
              </a:xfrm>
              <a:prstGeom prst="rect">
                <a:avLst/>
              </a:prstGeom>
            </p:spPr>
          </p:pic>
        </mc:Fallback>
      </mc:AlternateContent>
    </p:spTree>
    <p:extLst>
      <p:ext uri="{BB962C8B-B14F-4D97-AF65-F5344CB8AC3E}">
        <p14:creationId xmlns:p14="http://schemas.microsoft.com/office/powerpoint/2010/main" val="400236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086C04-E5B3-8747-BCAA-AEA613F1F1A3}"/>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Summary of  Consent Degree with LSAC</a:t>
            </a:r>
          </a:p>
        </p:txBody>
      </p:sp>
      <p:sp>
        <p:nvSpPr>
          <p:cNvPr id="3" name="Content Placeholder 2">
            <a:extLst>
              <a:ext uri="{FF2B5EF4-FFF2-40B4-BE49-F238E27FC236}">
                <a16:creationId xmlns:a16="http://schemas.microsoft.com/office/drawing/2014/main" id="{4700CE04-DB1A-4C43-AE87-0C17F2AD0B35}"/>
              </a:ext>
            </a:extLst>
          </p:cNvPr>
          <p:cNvSpPr>
            <a:spLocks noGrp="1"/>
          </p:cNvSpPr>
          <p:nvPr>
            <p:ph idx="1"/>
          </p:nvPr>
        </p:nvSpPr>
        <p:spPr>
          <a:xfrm>
            <a:off x="4810259" y="649480"/>
            <a:ext cx="6555347" cy="5546047"/>
          </a:xfrm>
        </p:spPr>
        <p:txBody>
          <a:bodyPr anchor="ctr">
            <a:normAutofit/>
          </a:bodyPr>
          <a:lstStyle/>
          <a:p>
            <a:r>
              <a:rPr lang="en-US" dirty="0"/>
              <a:t>CA Dept of Fair Employment and Housing (DFEH) v. LSAC Consent Decree (2014):</a:t>
            </a:r>
          </a:p>
          <a:p>
            <a:pPr lvl="1"/>
            <a:r>
              <a:rPr lang="en-US" sz="1900" dirty="0"/>
              <a:t>Discontinue practice of "flagging" scores of individuals who received accommodations.</a:t>
            </a:r>
            <a:r>
              <a:rPr lang="en-US" sz="1200" dirty="0"/>
              <a:t/>
            </a:r>
            <a:br>
              <a:rPr lang="en-US" sz="1200" dirty="0"/>
            </a:br>
            <a:endParaRPr lang="en-US" sz="1200" dirty="0"/>
          </a:p>
          <a:p>
            <a:pPr lvl="1"/>
            <a:r>
              <a:rPr lang="en-US" sz="1900" dirty="0"/>
              <a:t>Provide the same or similar accommodations to individuals who have previously received them on tests for admission to any post-secondary educational institutions</a:t>
            </a:r>
          </a:p>
          <a:p>
            <a:pPr lvl="1"/>
            <a:r>
              <a:rPr lang="en-US" sz="1900" dirty="0"/>
              <a:t>Request for documentation shall be reasonable</a:t>
            </a:r>
            <a:r>
              <a:rPr lang="en-US" sz="1200" dirty="0"/>
              <a:t/>
            </a:r>
            <a:br>
              <a:rPr lang="en-US" sz="1200" dirty="0"/>
            </a:br>
            <a:endParaRPr lang="en-US" sz="1200" dirty="0"/>
          </a:p>
          <a:p>
            <a:pPr lvl="1"/>
            <a:r>
              <a:rPr lang="en-US" sz="1900" dirty="0"/>
              <a:t>Must give "considerable weight to accommodations previously received under 504 or IEP plan. </a:t>
            </a:r>
            <a:r>
              <a:rPr lang="en-US" sz="1200" dirty="0"/>
              <a:t/>
            </a:r>
            <a:br>
              <a:rPr lang="en-US" sz="1200" dirty="0"/>
            </a:br>
            <a:endParaRPr lang="en-US" sz="1200" dirty="0"/>
          </a:p>
          <a:p>
            <a:pPr lvl="1"/>
            <a:r>
              <a:rPr lang="en-US" sz="1900" dirty="0"/>
              <a:t>May not refuse accommodations based solely on the fact that the applicant has not previously received accommodations.</a:t>
            </a:r>
          </a:p>
          <a:p>
            <a:pPr lvl="1"/>
            <a:r>
              <a:rPr lang="en-US" sz="1800" dirty="0"/>
              <a:t>Appointed members to “Best Practices” panel of experts – report LSAC will be required to follow.  Final Report 2/6/15.</a:t>
            </a:r>
          </a:p>
          <a:p>
            <a:pPr marL="457200" lvl="1" indent="0">
              <a:buNone/>
            </a:pPr>
            <a:endParaRPr lang="en-US" sz="1600" dirty="0"/>
          </a:p>
        </p:txBody>
      </p:sp>
      <p:sp>
        <p:nvSpPr>
          <p:cNvPr id="4" name="Slide Number Placeholder 3">
            <a:extLst>
              <a:ext uri="{FF2B5EF4-FFF2-40B4-BE49-F238E27FC236}">
                <a16:creationId xmlns:a16="http://schemas.microsoft.com/office/drawing/2014/main" id="{81DD58DB-4A9A-1C4B-A66F-942B4021C0F3}"/>
              </a:ext>
            </a:extLst>
          </p:cNvPr>
          <p:cNvSpPr>
            <a:spLocks noGrp="1"/>
          </p:cNvSpPr>
          <p:nvPr>
            <p:ph type="sldNum" sz="quarter" idx="12"/>
          </p:nvPr>
        </p:nvSpPr>
        <p:spPr>
          <a:xfrm>
            <a:off x="11704320" y="6455664"/>
            <a:ext cx="448056" cy="365125"/>
          </a:xfrm>
        </p:spPr>
        <p:txBody>
          <a:bodyPr>
            <a:normAutofit/>
          </a:bodyPr>
          <a:lstStyle/>
          <a:p>
            <a:pPr>
              <a:spcAft>
                <a:spcPts val="600"/>
              </a:spcAft>
            </a:pPr>
            <a:fld id="{2760AEF7-52F6-417E-89FE-BD62C8A9C978}" type="slidenum">
              <a:rPr lang="en-US" sz="1100">
                <a:solidFill>
                  <a:schemeClr val="tx1">
                    <a:lumMod val="50000"/>
                    <a:lumOff val="50000"/>
                  </a:schemeClr>
                </a:solidFill>
              </a:rPr>
              <a:pPr>
                <a:spcAft>
                  <a:spcPts val="600"/>
                </a:spcAft>
              </a:pPr>
              <a:t>9</a:t>
            </a:fld>
            <a:endParaRPr lang="en-US" sz="1100">
              <a:solidFill>
                <a:schemeClr val="tx1">
                  <a:lumMod val="50000"/>
                  <a:lumOff val="50000"/>
                </a:schemeClr>
              </a:solidFill>
            </a:endParaRPr>
          </a:p>
        </p:txBody>
      </p:sp>
    </p:spTree>
    <p:extLst>
      <p:ext uri="{BB962C8B-B14F-4D97-AF65-F5344CB8AC3E}">
        <p14:creationId xmlns:p14="http://schemas.microsoft.com/office/powerpoint/2010/main" val="1437536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7688</TotalTime>
  <Words>3282</Words>
  <Application>Microsoft Office PowerPoint</Application>
  <PresentationFormat>Widescreen</PresentationFormat>
  <Paragraphs>365</Paragraphs>
  <Slides>28</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Arial</vt:lpstr>
      <vt:lpstr>Calibri</vt:lpstr>
      <vt:lpstr>Calibri Light</vt:lpstr>
      <vt:lpstr>Century Gothic</vt:lpstr>
      <vt:lpstr>Wingdings</vt:lpstr>
      <vt:lpstr>Office Theme</vt:lpstr>
      <vt:lpstr>Legal Strategies to Obtain Testing Accommodations for High Achieving Immigrants with Learning and Non-Traditional Vision Disorders</vt:lpstr>
      <vt:lpstr>About Us</vt:lpstr>
      <vt:lpstr>Content of This Presentation </vt:lpstr>
      <vt:lpstr>Preliminary Issue:  Three Categories of Immigrants Who May Need Accommodations</vt:lpstr>
      <vt:lpstr>General Educational Problems Immigrant Students Face Which Later Impact Ability to Get Accommodated </vt:lpstr>
      <vt:lpstr>Applications for Testing Accommodations:  Document Requirements Negatively Impact Immigrants</vt:lpstr>
      <vt:lpstr>ADA Background: Law Supporting Accommodations for High Achievers with Disabilities</vt:lpstr>
      <vt:lpstr>PowerPoint Presentation</vt:lpstr>
      <vt:lpstr>Summary of  Consent Degree with LSAC</vt:lpstr>
      <vt:lpstr>Legal Strategies to Get Accommodations for Immigrant High-Achievers with Disabilities</vt:lpstr>
      <vt:lpstr>Strategy 1: Utilize “Condition, Manner or Duration” Paradigm</vt:lpstr>
      <vt:lpstr>Recent Case Law Analysis of “Condition, Manner or Duration”</vt:lpstr>
      <vt:lpstr>Strategy 2: Give Explicit Reasons for the Delay in Diagnosis</vt:lpstr>
      <vt:lpstr>Useful Assessments for Evaluations of High Achievers</vt:lpstr>
      <vt:lpstr>Why is Medical Licensing a Particular Problem for Immigrants?</vt:lpstr>
      <vt:lpstr>Dr. Sen Zhang’s Case</vt:lpstr>
      <vt:lpstr>Who am I and why I am speaking</vt:lpstr>
      <vt:lpstr>Test Accommodations Request (double time) with NBME</vt:lpstr>
      <vt:lpstr>Vision – Reading/Learning – Comprehension </vt:lpstr>
      <vt:lpstr>Vision</vt:lpstr>
      <vt:lpstr>Pathogenesis: Convergence Insufficiency </vt:lpstr>
      <vt:lpstr>How Oculomotor Dysfunction Influences Test Performance </vt:lpstr>
      <vt:lpstr>How Oculomotor Dysfunction Influences Test Performance </vt:lpstr>
      <vt:lpstr>Sample Measurements to Demonstrate Ocular Motor Disfunction to Testing Boards</vt:lpstr>
      <vt:lpstr>Why diagnosis has been delayed? </vt:lpstr>
      <vt:lpstr>Summary</vt:lpstr>
      <vt:lpstr>Thank you </vt:lpstr>
      <vt:lpstr>        Allison Hertog, Esq., M.A. Hertog Education Law, PC  Allison@MakingSchoolWork.law 213 290 3137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Strategies to Obtain Testing Accommodations for High Achieving Immigrants with Learning and Vision Disorders</dc:title>
  <dc:creator>Allison Hertog</dc:creator>
  <cp:lastModifiedBy>Dubnow, Stacie</cp:lastModifiedBy>
  <cp:revision>99</cp:revision>
  <cp:lastPrinted>2021-03-26T02:15:52Z</cp:lastPrinted>
  <dcterms:created xsi:type="dcterms:W3CDTF">2020-03-05T16:35:53Z</dcterms:created>
  <dcterms:modified xsi:type="dcterms:W3CDTF">2021-03-26T19:25:17Z</dcterms:modified>
</cp:coreProperties>
</file>